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notesMasterIdLst>
    <p:notesMasterId r:id="rId4"/>
  </p:notesMasterIdLst>
  <p:handoutMasterIdLst>
    <p:handoutMasterId r:id="rId5"/>
  </p:handoutMasterIdLst>
  <p:sldIdLst>
    <p:sldId id="493" r:id="rId2"/>
    <p:sldId id="499" r:id="rId3"/>
  </p:sldIdLst>
  <p:sldSz cx="15544800" cy="10058400"/>
  <p:notesSz cx="9236075" cy="7010400"/>
  <p:defaultTextStyle>
    <a:defPPr>
      <a:defRPr lang="en-US"/>
    </a:defPPr>
    <a:lvl1pPr marL="0" algn="l" defTabSz="459897" rtl="0" eaLnBrk="1" latinLnBrk="0" hangingPunct="1">
      <a:defRPr sz="1813" kern="1200">
        <a:solidFill>
          <a:schemeClr val="tx1"/>
        </a:solidFill>
        <a:latin typeface="+mn-lt"/>
        <a:ea typeface="+mn-ea"/>
        <a:cs typeface="+mn-cs"/>
      </a:defRPr>
    </a:lvl1pPr>
    <a:lvl2pPr marL="459897" algn="l" defTabSz="459897" rtl="0" eaLnBrk="1" latinLnBrk="0" hangingPunct="1">
      <a:defRPr sz="1813" kern="1200">
        <a:solidFill>
          <a:schemeClr val="tx1"/>
        </a:solidFill>
        <a:latin typeface="+mn-lt"/>
        <a:ea typeface="+mn-ea"/>
        <a:cs typeface="+mn-cs"/>
      </a:defRPr>
    </a:lvl2pPr>
    <a:lvl3pPr marL="919792" algn="l" defTabSz="459897" rtl="0" eaLnBrk="1" latinLnBrk="0" hangingPunct="1">
      <a:defRPr sz="1813" kern="1200">
        <a:solidFill>
          <a:schemeClr val="tx1"/>
        </a:solidFill>
        <a:latin typeface="+mn-lt"/>
        <a:ea typeface="+mn-ea"/>
        <a:cs typeface="+mn-cs"/>
      </a:defRPr>
    </a:lvl3pPr>
    <a:lvl4pPr marL="1379683" algn="l" defTabSz="459897" rtl="0" eaLnBrk="1" latinLnBrk="0" hangingPunct="1">
      <a:defRPr sz="1813" kern="1200">
        <a:solidFill>
          <a:schemeClr val="tx1"/>
        </a:solidFill>
        <a:latin typeface="+mn-lt"/>
        <a:ea typeface="+mn-ea"/>
        <a:cs typeface="+mn-cs"/>
      </a:defRPr>
    </a:lvl4pPr>
    <a:lvl5pPr marL="1839577" algn="l" defTabSz="459897" rtl="0" eaLnBrk="1" latinLnBrk="0" hangingPunct="1">
      <a:defRPr sz="1813" kern="1200">
        <a:solidFill>
          <a:schemeClr val="tx1"/>
        </a:solidFill>
        <a:latin typeface="+mn-lt"/>
        <a:ea typeface="+mn-ea"/>
        <a:cs typeface="+mn-cs"/>
      </a:defRPr>
    </a:lvl5pPr>
    <a:lvl6pPr marL="2299475" algn="l" defTabSz="459897" rtl="0" eaLnBrk="1" latinLnBrk="0" hangingPunct="1">
      <a:defRPr sz="1813" kern="1200">
        <a:solidFill>
          <a:schemeClr val="tx1"/>
        </a:solidFill>
        <a:latin typeface="+mn-lt"/>
        <a:ea typeface="+mn-ea"/>
        <a:cs typeface="+mn-cs"/>
      </a:defRPr>
    </a:lvl6pPr>
    <a:lvl7pPr marL="2759370" algn="l" defTabSz="459897" rtl="0" eaLnBrk="1" latinLnBrk="0" hangingPunct="1">
      <a:defRPr sz="1813" kern="1200">
        <a:solidFill>
          <a:schemeClr val="tx1"/>
        </a:solidFill>
        <a:latin typeface="+mn-lt"/>
        <a:ea typeface="+mn-ea"/>
        <a:cs typeface="+mn-cs"/>
      </a:defRPr>
    </a:lvl7pPr>
    <a:lvl8pPr marL="3219263" algn="l" defTabSz="459897" rtl="0" eaLnBrk="1" latinLnBrk="0" hangingPunct="1">
      <a:defRPr sz="1813" kern="1200">
        <a:solidFill>
          <a:schemeClr val="tx1"/>
        </a:solidFill>
        <a:latin typeface="+mn-lt"/>
        <a:ea typeface="+mn-ea"/>
        <a:cs typeface="+mn-cs"/>
      </a:defRPr>
    </a:lvl8pPr>
    <a:lvl9pPr marL="3679157" algn="l" defTabSz="459897" rtl="0" eaLnBrk="1" latinLnBrk="0" hangingPunct="1">
      <a:defRPr sz="18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4896" userDrawn="1">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b Willard" initials="BW" lastIdx="1" clrIdx="0">
    <p:extLst>
      <p:ext uri="{19B8F6BF-5375-455C-9EA6-DF929625EA0E}">
        <p15:presenceInfo xmlns:p15="http://schemas.microsoft.com/office/powerpoint/2012/main" userId="d140cba08e6dcb4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92DE"/>
    <a:srgbClr val="B2A0E2"/>
    <a:srgbClr val="AD9AE2"/>
    <a:srgbClr val="B2A0E4"/>
    <a:srgbClr val="B2A0B3"/>
    <a:srgbClr val="A47CE4"/>
    <a:srgbClr val="B974EC"/>
    <a:srgbClr val="78B8CF"/>
    <a:srgbClr val="CDCCFF"/>
    <a:srgbClr val="357C9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5059" autoAdjust="0"/>
  </p:normalViewPr>
  <p:slideViewPr>
    <p:cSldViewPr snapToObjects="1">
      <p:cViewPr varScale="1">
        <p:scale>
          <a:sx n="55" d="100"/>
          <a:sy n="55" d="100"/>
        </p:scale>
        <p:origin x="600" y="38"/>
      </p:cViewPr>
      <p:guideLst>
        <p:guide orient="horz" pos="3168"/>
        <p:guide pos="4896"/>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5" d="100"/>
        <a:sy n="25" d="100"/>
      </p:scale>
      <p:origin x="0" y="0"/>
    </p:cViewPr>
  </p:sorterViewPr>
  <p:notesViewPr>
    <p:cSldViewPr snapToObjects="1">
      <p:cViewPr varScale="1">
        <p:scale>
          <a:sx n="95" d="100"/>
          <a:sy n="95" d="100"/>
        </p:scale>
        <p:origin x="3720" y="192"/>
      </p:cViewPr>
      <p:guideLst>
        <p:guide orient="horz" pos="2208"/>
        <p:guide pos="29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1738"/>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5231639" y="0"/>
            <a:ext cx="4002299" cy="351738"/>
          </a:xfrm>
          <a:prstGeom prst="rect">
            <a:avLst/>
          </a:prstGeom>
        </p:spPr>
        <p:txBody>
          <a:bodyPr vert="horz" lIns="92830" tIns="46415" rIns="92830" bIns="46415" rtlCol="0"/>
          <a:lstStyle>
            <a:lvl1pPr algn="r">
              <a:defRPr sz="1200"/>
            </a:lvl1pPr>
          </a:lstStyle>
          <a:p>
            <a:fld id="{8EEFA03B-8C6A-964C-A037-9A9219B55E4A}" type="datetimeFigureOut">
              <a:rPr lang="en-US" smtClean="0"/>
              <a:t>8/28/2023</a:t>
            </a:fld>
            <a:endParaRPr lang="en-US" dirty="0"/>
          </a:p>
        </p:txBody>
      </p:sp>
      <p:sp>
        <p:nvSpPr>
          <p:cNvPr id="4" name="Footer Placeholder 3"/>
          <p:cNvSpPr>
            <a:spLocks noGrp="1"/>
          </p:cNvSpPr>
          <p:nvPr>
            <p:ph type="ftr" sz="quarter" idx="2"/>
          </p:nvPr>
        </p:nvSpPr>
        <p:spPr>
          <a:xfrm>
            <a:off x="0" y="6658664"/>
            <a:ext cx="4002299" cy="351737"/>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31639" y="6658664"/>
            <a:ext cx="4002299" cy="351737"/>
          </a:xfrm>
          <a:prstGeom prst="rect">
            <a:avLst/>
          </a:prstGeom>
        </p:spPr>
        <p:txBody>
          <a:bodyPr vert="horz" lIns="92830" tIns="46415" rIns="92830" bIns="46415" rtlCol="0" anchor="b"/>
          <a:lstStyle>
            <a:lvl1pPr algn="r">
              <a:defRPr sz="1200"/>
            </a:lvl1pPr>
          </a:lstStyle>
          <a:p>
            <a:fld id="{5D735072-D2EF-484A-80C9-2CF1744C4F2D}" type="slidenum">
              <a:rPr lang="en-US" smtClean="0"/>
              <a:t>‹#›</a:t>
            </a:fld>
            <a:endParaRPr lang="en-US" dirty="0"/>
          </a:p>
        </p:txBody>
      </p:sp>
    </p:spTree>
    <p:extLst>
      <p:ext uri="{BB962C8B-B14F-4D97-AF65-F5344CB8AC3E}">
        <p14:creationId xmlns:p14="http://schemas.microsoft.com/office/powerpoint/2010/main" val="522029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GB" dirty="0"/>
          </a:p>
        </p:txBody>
      </p:sp>
      <p:sp>
        <p:nvSpPr>
          <p:cNvPr id="3" name="Date Placeholder 2"/>
          <p:cNvSpPr>
            <a:spLocks noGrp="1"/>
          </p:cNvSpPr>
          <p:nvPr>
            <p:ph type="dt" idx="1"/>
          </p:nvPr>
        </p:nvSpPr>
        <p:spPr>
          <a:xfrm>
            <a:off x="5231639" y="0"/>
            <a:ext cx="4002299" cy="350520"/>
          </a:xfrm>
          <a:prstGeom prst="rect">
            <a:avLst/>
          </a:prstGeom>
        </p:spPr>
        <p:txBody>
          <a:bodyPr vert="horz" lIns="92830" tIns="46415" rIns="92830" bIns="46415" rtlCol="0"/>
          <a:lstStyle>
            <a:lvl1pPr algn="r">
              <a:defRPr sz="1200"/>
            </a:lvl1pPr>
          </a:lstStyle>
          <a:p>
            <a:fld id="{DC1AE819-6510-8243-BAD0-0A035B12ED6D}" type="datetimeFigureOut">
              <a:rPr lang="en-US" smtClean="0"/>
              <a:t>8/28/2023</a:t>
            </a:fld>
            <a:endParaRPr lang="en-GB" dirty="0"/>
          </a:p>
        </p:txBody>
      </p:sp>
      <p:sp>
        <p:nvSpPr>
          <p:cNvPr id="4" name="Slide Image Placeholder 3"/>
          <p:cNvSpPr>
            <a:spLocks noGrp="1" noRot="1" noChangeAspect="1"/>
          </p:cNvSpPr>
          <p:nvPr>
            <p:ph type="sldImg" idx="2"/>
          </p:nvPr>
        </p:nvSpPr>
        <p:spPr>
          <a:xfrm>
            <a:off x="3279775" y="525463"/>
            <a:ext cx="2605088" cy="1687512"/>
          </a:xfrm>
          <a:prstGeom prst="rect">
            <a:avLst/>
          </a:prstGeom>
          <a:noFill/>
          <a:ln w="12700">
            <a:solidFill>
              <a:prstClr val="black"/>
            </a:solidFill>
          </a:ln>
        </p:spPr>
        <p:txBody>
          <a:bodyPr vert="horz" lIns="92830" tIns="46415" rIns="92830" bIns="46415" rtlCol="0" anchor="ctr"/>
          <a:lstStyle/>
          <a:p>
            <a:endParaRPr lang="en-GB" dirty="0"/>
          </a:p>
        </p:txBody>
      </p:sp>
      <p:sp>
        <p:nvSpPr>
          <p:cNvPr id="5" name="Notes Placeholder 4"/>
          <p:cNvSpPr>
            <a:spLocks noGrp="1"/>
          </p:cNvSpPr>
          <p:nvPr>
            <p:ph type="body" sz="quarter" idx="3"/>
          </p:nvPr>
        </p:nvSpPr>
        <p:spPr>
          <a:xfrm>
            <a:off x="442691" y="2359709"/>
            <a:ext cx="8330576" cy="4298954"/>
          </a:xfrm>
          <a:prstGeom prst="rect">
            <a:avLst/>
          </a:prstGeom>
        </p:spPr>
        <p:txBody>
          <a:bodyPr vert="horz" lIns="92830" tIns="46415" rIns="92830" bIns="46415"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6658663"/>
            <a:ext cx="4002299" cy="350520"/>
          </a:xfrm>
          <a:prstGeom prst="rect">
            <a:avLst/>
          </a:prstGeom>
        </p:spPr>
        <p:txBody>
          <a:bodyPr vert="horz" lIns="92830" tIns="46415" rIns="92830" bIns="46415" rtlCol="0" anchor="b"/>
          <a:lstStyle>
            <a:lvl1pPr algn="l">
              <a:defRPr sz="1200"/>
            </a:lvl1pPr>
          </a:lstStyle>
          <a:p>
            <a:endParaRPr lang="en-GB" dirty="0"/>
          </a:p>
        </p:txBody>
      </p:sp>
      <p:sp>
        <p:nvSpPr>
          <p:cNvPr id="7" name="Slide Number Placeholder 6"/>
          <p:cNvSpPr>
            <a:spLocks noGrp="1"/>
          </p:cNvSpPr>
          <p:nvPr>
            <p:ph type="sldNum" sz="quarter" idx="5"/>
          </p:nvPr>
        </p:nvSpPr>
        <p:spPr>
          <a:xfrm>
            <a:off x="5231639" y="6658663"/>
            <a:ext cx="4002299" cy="350520"/>
          </a:xfrm>
          <a:prstGeom prst="rect">
            <a:avLst/>
          </a:prstGeom>
        </p:spPr>
        <p:txBody>
          <a:bodyPr vert="horz" lIns="92830" tIns="46415" rIns="92830" bIns="46415" rtlCol="0" anchor="b"/>
          <a:lstStyle>
            <a:lvl1pPr algn="r">
              <a:defRPr sz="1200"/>
            </a:lvl1pPr>
          </a:lstStyle>
          <a:p>
            <a:fld id="{2B0D2478-616D-554D-A46C-C1959B50AA61}" type="slidenum">
              <a:rPr lang="en-GB" smtClean="0"/>
              <a:t>‹#›</a:t>
            </a:fld>
            <a:endParaRPr lang="en-GB" dirty="0"/>
          </a:p>
        </p:txBody>
      </p:sp>
    </p:spTree>
    <p:extLst>
      <p:ext uri="{BB962C8B-B14F-4D97-AF65-F5344CB8AC3E}">
        <p14:creationId xmlns:p14="http://schemas.microsoft.com/office/powerpoint/2010/main" val="1876327123"/>
      </p:ext>
    </p:extLst>
  </p:cSld>
  <p:clrMap bg1="lt1" tx1="dk1" bg2="lt2" tx2="dk2" accent1="accent1" accent2="accent2" accent3="accent3" accent4="accent4" accent5="accent5" accent6="accent6" hlink="hlink" folHlink="folHlink"/>
  <p:notesStyle>
    <a:lvl1pPr marL="0" algn="l" defTabSz="459897" rtl="0" eaLnBrk="1" latinLnBrk="0" hangingPunct="1">
      <a:defRPr sz="1208" kern="1200">
        <a:solidFill>
          <a:schemeClr val="tx1"/>
        </a:solidFill>
        <a:latin typeface="+mn-lt"/>
        <a:ea typeface="+mn-ea"/>
        <a:cs typeface="+mn-cs"/>
      </a:defRPr>
    </a:lvl1pPr>
    <a:lvl2pPr marL="459897" algn="l" defTabSz="459897" rtl="0" eaLnBrk="1" latinLnBrk="0" hangingPunct="1">
      <a:defRPr sz="1208" kern="1200">
        <a:solidFill>
          <a:schemeClr val="tx1"/>
        </a:solidFill>
        <a:latin typeface="+mn-lt"/>
        <a:ea typeface="+mn-ea"/>
        <a:cs typeface="+mn-cs"/>
      </a:defRPr>
    </a:lvl2pPr>
    <a:lvl3pPr marL="919792" algn="l" defTabSz="459897" rtl="0" eaLnBrk="1" latinLnBrk="0" hangingPunct="1">
      <a:defRPr sz="1208" kern="1200">
        <a:solidFill>
          <a:schemeClr val="tx1"/>
        </a:solidFill>
        <a:latin typeface="+mn-lt"/>
        <a:ea typeface="+mn-ea"/>
        <a:cs typeface="+mn-cs"/>
      </a:defRPr>
    </a:lvl3pPr>
    <a:lvl4pPr marL="1379683" algn="l" defTabSz="459897" rtl="0" eaLnBrk="1" latinLnBrk="0" hangingPunct="1">
      <a:defRPr sz="1208" kern="1200">
        <a:solidFill>
          <a:schemeClr val="tx1"/>
        </a:solidFill>
        <a:latin typeface="+mn-lt"/>
        <a:ea typeface="+mn-ea"/>
        <a:cs typeface="+mn-cs"/>
      </a:defRPr>
    </a:lvl4pPr>
    <a:lvl5pPr marL="1839577" algn="l" defTabSz="459897" rtl="0" eaLnBrk="1" latinLnBrk="0" hangingPunct="1">
      <a:defRPr sz="1208" kern="1200">
        <a:solidFill>
          <a:schemeClr val="tx1"/>
        </a:solidFill>
        <a:latin typeface="+mn-lt"/>
        <a:ea typeface="+mn-ea"/>
        <a:cs typeface="+mn-cs"/>
      </a:defRPr>
    </a:lvl5pPr>
    <a:lvl6pPr marL="2299475" algn="l" defTabSz="459897" rtl="0" eaLnBrk="1" latinLnBrk="0" hangingPunct="1">
      <a:defRPr sz="1208" kern="1200">
        <a:solidFill>
          <a:schemeClr val="tx1"/>
        </a:solidFill>
        <a:latin typeface="+mn-lt"/>
        <a:ea typeface="+mn-ea"/>
        <a:cs typeface="+mn-cs"/>
      </a:defRPr>
    </a:lvl6pPr>
    <a:lvl7pPr marL="2759370" algn="l" defTabSz="459897" rtl="0" eaLnBrk="1" latinLnBrk="0" hangingPunct="1">
      <a:defRPr sz="1208" kern="1200">
        <a:solidFill>
          <a:schemeClr val="tx1"/>
        </a:solidFill>
        <a:latin typeface="+mn-lt"/>
        <a:ea typeface="+mn-ea"/>
        <a:cs typeface="+mn-cs"/>
      </a:defRPr>
    </a:lvl7pPr>
    <a:lvl8pPr marL="3219263" algn="l" defTabSz="459897" rtl="0" eaLnBrk="1" latinLnBrk="0" hangingPunct="1">
      <a:defRPr sz="1208" kern="1200">
        <a:solidFill>
          <a:schemeClr val="tx1"/>
        </a:solidFill>
        <a:latin typeface="+mn-lt"/>
        <a:ea typeface="+mn-ea"/>
        <a:cs typeface="+mn-cs"/>
      </a:defRPr>
    </a:lvl8pPr>
    <a:lvl9pPr marL="3679157" algn="l" defTabSz="459897" rtl="0" eaLnBrk="1" latinLnBrk="0" hangingPunct="1">
      <a:defRPr sz="12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40263" y="525463"/>
            <a:ext cx="2606675" cy="1687512"/>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B0D2478-616D-554D-A46C-C1959B50AA61}" type="slidenum">
              <a:rPr lang="en-GB" smtClean="0"/>
              <a:t>1</a:t>
            </a:fld>
            <a:endParaRPr lang="en-GB" dirty="0"/>
          </a:p>
        </p:txBody>
      </p:sp>
    </p:spTree>
    <p:extLst>
      <p:ext uri="{BB962C8B-B14F-4D97-AF65-F5344CB8AC3E}">
        <p14:creationId xmlns:p14="http://schemas.microsoft.com/office/powerpoint/2010/main" val="22734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79775" y="525463"/>
            <a:ext cx="2605088" cy="1687512"/>
          </a:xfrm>
        </p:spPr>
      </p:sp>
      <p:sp>
        <p:nvSpPr>
          <p:cNvPr id="3" name="Notes Placeholder 2"/>
          <p:cNvSpPr>
            <a:spLocks noGrp="1"/>
          </p:cNvSpPr>
          <p:nvPr>
            <p:ph type="body" idx="1"/>
          </p:nvPr>
        </p:nvSpPr>
        <p:spPr/>
        <p:txBody>
          <a:bodyPr/>
          <a:lstStyle/>
          <a:p>
            <a:pPr defTabSz="464149">
              <a:defRPr/>
            </a:pPr>
            <a:endParaRPr lang="en-GB" b="0" baseline="0" dirty="0"/>
          </a:p>
        </p:txBody>
      </p:sp>
      <p:sp>
        <p:nvSpPr>
          <p:cNvPr id="4" name="Slide Number Placeholder 3"/>
          <p:cNvSpPr>
            <a:spLocks noGrp="1"/>
          </p:cNvSpPr>
          <p:nvPr>
            <p:ph type="sldNum" sz="quarter" idx="10"/>
          </p:nvPr>
        </p:nvSpPr>
        <p:spPr/>
        <p:txBody>
          <a:bodyPr/>
          <a:lstStyle/>
          <a:p>
            <a:fld id="{2B0D2478-616D-554D-A46C-C1959B50AA61}" type="slidenum">
              <a:rPr lang="en-GB" smtClean="0"/>
              <a:t>2</a:t>
            </a:fld>
            <a:endParaRPr lang="en-GB" dirty="0"/>
          </a:p>
        </p:txBody>
      </p:sp>
    </p:spTree>
    <p:extLst>
      <p:ext uri="{BB962C8B-B14F-4D97-AF65-F5344CB8AC3E}">
        <p14:creationId xmlns:p14="http://schemas.microsoft.com/office/powerpoint/2010/main" val="4289803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 y="6"/>
            <a:ext cx="15544800" cy="583721"/>
          </a:xfrm>
          <a:prstGeom prst="rect">
            <a:avLst/>
          </a:prstGeom>
          <a:solidFill>
            <a:schemeClr val="accent1"/>
          </a:solidFill>
        </p:spPr>
        <p:txBody>
          <a:bodyPr lIns="180000" tIns="140400" rIns="180000" bIns="140400" anchor="ctr">
            <a:noAutofit/>
          </a:bodyPr>
          <a:lstStyle>
            <a:lvl1pPr>
              <a:defRPr lang="en-GB" sz="2255" b="0" i="0">
                <a:solidFill>
                  <a:srgbClr val="FFFFFF"/>
                </a:solidFill>
                <a:latin typeface="Jaldi" charset="0"/>
                <a:ea typeface="Jaldi" charset="0"/>
                <a:cs typeface="Jaldi" charset="0"/>
              </a:defRPr>
            </a:lvl1pPr>
          </a:lstStyle>
          <a:p>
            <a:pPr marL="0" lvl="0" indent="0" algn="ctr">
              <a:spcBef>
                <a:spcPts val="124"/>
              </a:spcBef>
              <a:buFont typeface="Lucida Grande"/>
            </a:pPr>
            <a:r>
              <a:rPr lang="en-GB" dirty="0"/>
              <a:t>Click to edit Master title style</a:t>
            </a:r>
          </a:p>
        </p:txBody>
      </p:sp>
    </p:spTree>
    <p:extLst>
      <p:ext uri="{BB962C8B-B14F-4D97-AF65-F5344CB8AC3E}">
        <p14:creationId xmlns:p14="http://schemas.microsoft.com/office/powerpoint/2010/main" val="4195775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3580585"/>
      </p:ext>
    </p:extLst>
  </p:cSld>
  <p:clrMap bg1="lt1" tx1="dk1" bg2="lt2" tx2="dk2" accent1="accent1" accent2="accent2" accent3="accent3" accent4="accent4" accent5="accent5" accent6="accent6" hlink="hlink" folHlink="folHlink"/>
  <p:sldLayoutIdLst>
    <p:sldLayoutId id="214748367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43209" rtl="0" eaLnBrk="1" latinLnBrk="0" hangingPunct="1">
        <a:spcBef>
          <a:spcPct val="0"/>
        </a:spcBef>
        <a:buNone/>
        <a:defRPr sz="751" kern="1200">
          <a:solidFill>
            <a:schemeClr val="accent6"/>
          </a:solidFill>
          <a:latin typeface="+mj-lt"/>
          <a:ea typeface="+mj-ea"/>
          <a:cs typeface="Georgia"/>
        </a:defRPr>
      </a:lvl1pPr>
    </p:titleStyle>
    <p:bodyStyle>
      <a:lvl1pPr marL="70610" indent="-56188" algn="l" defTabSz="143209" rtl="0" eaLnBrk="1" latinLnBrk="0" hangingPunct="1">
        <a:spcBef>
          <a:spcPts val="124"/>
        </a:spcBef>
        <a:buFont typeface="Lucida Grande"/>
        <a:buChar char="-"/>
        <a:defRPr sz="563" kern="1200">
          <a:solidFill>
            <a:schemeClr val="tx1"/>
          </a:solidFill>
          <a:latin typeface="+mn-lt"/>
          <a:ea typeface="+mn-ea"/>
          <a:cs typeface="+mn-cs"/>
        </a:defRPr>
      </a:lvl1pPr>
      <a:lvl2pPr marL="179508" indent="-38786" algn="l" defTabSz="143209" rtl="0" eaLnBrk="1" latinLnBrk="0" hangingPunct="1">
        <a:spcBef>
          <a:spcPts val="63"/>
        </a:spcBef>
        <a:buSzPct val="90000"/>
        <a:buFont typeface="Arial"/>
        <a:buChar char="•"/>
        <a:defRPr sz="502" kern="1200">
          <a:solidFill>
            <a:schemeClr val="tx1"/>
          </a:solidFill>
          <a:latin typeface="+mn-lt"/>
          <a:ea typeface="+mn-ea"/>
          <a:cs typeface="+mn-cs"/>
        </a:defRPr>
      </a:lvl2pPr>
      <a:lvl3pPr marL="268019" indent="-50222" algn="l" defTabSz="143209" rtl="0" eaLnBrk="1" latinLnBrk="0" hangingPunct="1">
        <a:spcBef>
          <a:spcPts val="32"/>
        </a:spcBef>
        <a:buFont typeface="Lucida Grande"/>
        <a:buChar char="-"/>
        <a:tabLst/>
        <a:defRPr sz="502" kern="1200">
          <a:solidFill>
            <a:schemeClr val="tx1"/>
          </a:solidFill>
          <a:latin typeface="+mn-lt"/>
          <a:ea typeface="+mn-ea"/>
          <a:cs typeface="+mn-cs"/>
        </a:defRPr>
      </a:lvl3pPr>
      <a:lvl4pPr marL="359511" indent="-52710" algn="l" defTabSz="143209" rtl="0" eaLnBrk="1" latinLnBrk="0" hangingPunct="1">
        <a:spcBef>
          <a:spcPts val="0"/>
        </a:spcBef>
        <a:buFont typeface="Lucida Grande"/>
        <a:buChar char="»"/>
        <a:tabLst/>
        <a:defRPr sz="438" kern="1200">
          <a:solidFill>
            <a:schemeClr val="tx1"/>
          </a:solidFill>
          <a:latin typeface="+mn-lt"/>
          <a:ea typeface="+mn-ea"/>
          <a:cs typeface="+mn-cs"/>
        </a:defRPr>
      </a:lvl4pPr>
      <a:lvl5pPr marL="412718" indent="-33813" algn="l" defTabSz="143209" rtl="0" eaLnBrk="1" latinLnBrk="0" hangingPunct="1">
        <a:spcBef>
          <a:spcPts val="0"/>
        </a:spcBef>
        <a:buSzPct val="90000"/>
        <a:buFont typeface="Wingdings" charset="2"/>
        <a:buChar char="§"/>
        <a:tabLst/>
        <a:defRPr sz="377" kern="1200">
          <a:solidFill>
            <a:schemeClr val="tx1"/>
          </a:solidFill>
          <a:latin typeface="+mn-lt"/>
          <a:ea typeface="+mn-ea"/>
          <a:cs typeface="+mn-cs"/>
        </a:defRPr>
      </a:lvl5pPr>
      <a:lvl6pPr marL="787643" indent="-71603" algn="l" defTabSz="143209" rtl="0" eaLnBrk="1" latinLnBrk="0" hangingPunct="1">
        <a:spcBef>
          <a:spcPct val="20000"/>
        </a:spcBef>
        <a:buFont typeface="Arial"/>
        <a:buChar char="•"/>
        <a:defRPr sz="627" kern="1200">
          <a:solidFill>
            <a:schemeClr val="tx1"/>
          </a:solidFill>
          <a:latin typeface="+mn-lt"/>
          <a:ea typeface="+mn-ea"/>
          <a:cs typeface="+mn-cs"/>
        </a:defRPr>
      </a:lvl6pPr>
      <a:lvl7pPr marL="930850" indent="-71603" algn="l" defTabSz="143209" rtl="0" eaLnBrk="1" latinLnBrk="0" hangingPunct="1">
        <a:spcBef>
          <a:spcPct val="20000"/>
        </a:spcBef>
        <a:buFont typeface="Arial"/>
        <a:buChar char="•"/>
        <a:defRPr sz="627" kern="1200">
          <a:solidFill>
            <a:schemeClr val="tx1"/>
          </a:solidFill>
          <a:latin typeface="+mn-lt"/>
          <a:ea typeface="+mn-ea"/>
          <a:cs typeface="+mn-cs"/>
        </a:defRPr>
      </a:lvl7pPr>
      <a:lvl8pPr marL="1074059" indent="-71603" algn="l" defTabSz="143209" rtl="0" eaLnBrk="1" latinLnBrk="0" hangingPunct="1">
        <a:spcBef>
          <a:spcPct val="20000"/>
        </a:spcBef>
        <a:buFont typeface="Arial"/>
        <a:buChar char="•"/>
        <a:defRPr sz="627" kern="1200">
          <a:solidFill>
            <a:schemeClr val="tx1"/>
          </a:solidFill>
          <a:latin typeface="+mn-lt"/>
          <a:ea typeface="+mn-ea"/>
          <a:cs typeface="+mn-cs"/>
        </a:defRPr>
      </a:lvl8pPr>
      <a:lvl9pPr marL="1217267" indent="-71603" algn="l" defTabSz="143209" rtl="0" eaLnBrk="1" latinLnBrk="0" hangingPunct="1">
        <a:spcBef>
          <a:spcPct val="20000"/>
        </a:spcBef>
        <a:buFont typeface="Arial"/>
        <a:buChar char="•"/>
        <a:defRPr sz="627" kern="1200">
          <a:solidFill>
            <a:schemeClr val="tx1"/>
          </a:solidFill>
          <a:latin typeface="+mn-lt"/>
          <a:ea typeface="+mn-ea"/>
          <a:cs typeface="+mn-cs"/>
        </a:defRPr>
      </a:lvl9pPr>
    </p:bodyStyle>
    <p:otherStyle>
      <a:defPPr>
        <a:defRPr lang="en-US"/>
      </a:defPPr>
      <a:lvl1pPr marL="0" algn="l" defTabSz="143209" rtl="0" eaLnBrk="1" latinLnBrk="0" hangingPunct="1">
        <a:defRPr sz="563" kern="1200">
          <a:solidFill>
            <a:schemeClr val="tx1"/>
          </a:solidFill>
          <a:latin typeface="+mn-lt"/>
          <a:ea typeface="+mn-ea"/>
          <a:cs typeface="+mn-cs"/>
        </a:defRPr>
      </a:lvl1pPr>
      <a:lvl2pPr marL="143209" algn="l" defTabSz="143209" rtl="0" eaLnBrk="1" latinLnBrk="0" hangingPunct="1">
        <a:defRPr sz="563" kern="1200">
          <a:solidFill>
            <a:schemeClr val="tx1"/>
          </a:solidFill>
          <a:latin typeface="+mn-lt"/>
          <a:ea typeface="+mn-ea"/>
          <a:cs typeface="+mn-cs"/>
        </a:defRPr>
      </a:lvl2pPr>
      <a:lvl3pPr marL="286417" algn="l" defTabSz="143209" rtl="0" eaLnBrk="1" latinLnBrk="0" hangingPunct="1">
        <a:defRPr sz="563" kern="1200">
          <a:solidFill>
            <a:schemeClr val="tx1"/>
          </a:solidFill>
          <a:latin typeface="+mn-lt"/>
          <a:ea typeface="+mn-ea"/>
          <a:cs typeface="+mn-cs"/>
        </a:defRPr>
      </a:lvl3pPr>
      <a:lvl4pPr marL="429624" algn="l" defTabSz="143209" rtl="0" eaLnBrk="1" latinLnBrk="0" hangingPunct="1">
        <a:defRPr sz="563" kern="1200">
          <a:solidFill>
            <a:schemeClr val="tx1"/>
          </a:solidFill>
          <a:latin typeface="+mn-lt"/>
          <a:ea typeface="+mn-ea"/>
          <a:cs typeface="+mn-cs"/>
        </a:defRPr>
      </a:lvl4pPr>
      <a:lvl5pPr marL="572831" algn="l" defTabSz="143209" rtl="0" eaLnBrk="1" latinLnBrk="0" hangingPunct="1">
        <a:defRPr sz="563" kern="1200">
          <a:solidFill>
            <a:schemeClr val="tx1"/>
          </a:solidFill>
          <a:latin typeface="+mn-lt"/>
          <a:ea typeface="+mn-ea"/>
          <a:cs typeface="+mn-cs"/>
        </a:defRPr>
      </a:lvl5pPr>
      <a:lvl6pPr marL="716040" algn="l" defTabSz="143209" rtl="0" eaLnBrk="1" latinLnBrk="0" hangingPunct="1">
        <a:defRPr sz="563" kern="1200">
          <a:solidFill>
            <a:schemeClr val="tx1"/>
          </a:solidFill>
          <a:latin typeface="+mn-lt"/>
          <a:ea typeface="+mn-ea"/>
          <a:cs typeface="+mn-cs"/>
        </a:defRPr>
      </a:lvl6pPr>
      <a:lvl7pPr marL="859246" algn="l" defTabSz="143209" rtl="0" eaLnBrk="1" latinLnBrk="0" hangingPunct="1">
        <a:defRPr sz="563" kern="1200">
          <a:solidFill>
            <a:schemeClr val="tx1"/>
          </a:solidFill>
          <a:latin typeface="+mn-lt"/>
          <a:ea typeface="+mn-ea"/>
          <a:cs typeface="+mn-cs"/>
        </a:defRPr>
      </a:lvl7pPr>
      <a:lvl8pPr marL="1002455" algn="l" defTabSz="143209" rtl="0" eaLnBrk="1" latinLnBrk="0" hangingPunct="1">
        <a:defRPr sz="563" kern="1200">
          <a:solidFill>
            <a:schemeClr val="tx1"/>
          </a:solidFill>
          <a:latin typeface="+mn-lt"/>
          <a:ea typeface="+mn-ea"/>
          <a:cs typeface="+mn-cs"/>
        </a:defRPr>
      </a:lvl8pPr>
      <a:lvl9pPr marL="1145664" algn="l" defTabSz="143209" rtl="0" eaLnBrk="1" latinLnBrk="0" hangingPunct="1">
        <a:defRPr sz="5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xml"/><Relationship Id="rId7" Type="http://schemas.openxmlformats.org/officeDocument/2006/relationships/image" Target="../media/image3.jpg"/><Relationship Id="rId12" Type="http://schemas.openxmlformats.org/officeDocument/2006/relationships/image" Target="../media/image8.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jp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notesSlide" Target="../notesSlides/notesSlide1.xml"/><Relationship Id="rId9"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1"/>
          <p:cNvSpPr>
            <a:spLocks noChangeArrowheads="1"/>
          </p:cNvSpPr>
          <p:nvPr>
            <p:custDataLst>
              <p:tags r:id="rId1"/>
            </p:custDataLst>
          </p:nvPr>
        </p:nvSpPr>
        <p:spPr bwMode="auto">
          <a:xfrm>
            <a:off x="8627249" y="132656"/>
            <a:ext cx="6176749" cy="976421"/>
          </a:xfrm>
          <a:prstGeom prst="rect">
            <a:avLst/>
          </a:prstGeom>
          <a:noFill/>
          <a:ln w="9525">
            <a:noFill/>
            <a:miter lim="800000"/>
            <a:headEnd/>
            <a:tailEnd/>
          </a:ln>
        </p:spPr>
        <p:txBody>
          <a:bodyPr wrap="square">
            <a:spAutoFit/>
          </a:bodyPr>
          <a:lstStyle/>
          <a:p>
            <a:pPr algn="ctr" defTabSz="234769">
              <a:defRPr/>
            </a:pPr>
            <a:r>
              <a:rPr lang="en-US" sz="2298" b="1" kern="0" dirty="0">
                <a:solidFill>
                  <a:schemeClr val="tx1">
                    <a:lumMod val="75000"/>
                    <a:lumOff val="25000"/>
                  </a:schemeClr>
                </a:solidFill>
                <a:latin typeface="Franklin Gothic Book" panose="020B0503020102020204" pitchFamily="34" charset="0"/>
                <a:cs typeface="Calibri" panose="020F0502020204030204" pitchFamily="34" charset="0"/>
              </a:rPr>
              <a:t>Basic Sustainability Assessment Tool (BSAT)</a:t>
            </a:r>
            <a:br>
              <a:rPr lang="en-US" sz="2298" b="1" kern="0" dirty="0">
                <a:solidFill>
                  <a:schemeClr val="tx1">
                    <a:lumMod val="75000"/>
                    <a:lumOff val="25000"/>
                  </a:schemeClr>
                </a:solidFill>
                <a:latin typeface="Franklin Gothic Book" panose="020B0503020102020204" pitchFamily="34" charset="0"/>
                <a:cs typeface="Calibri" panose="020F0502020204030204" pitchFamily="34" charset="0"/>
              </a:rPr>
            </a:br>
            <a:r>
              <a:rPr lang="en-US" sz="1149" b="1" kern="0" dirty="0">
                <a:solidFill>
                  <a:schemeClr val="tx1">
                    <a:lumMod val="75000"/>
                    <a:lumOff val="25000"/>
                  </a:schemeClr>
                </a:solidFill>
                <a:latin typeface="Franklin Gothic Book" panose="020B0503020102020204" pitchFamily="34" charset="0"/>
                <a:cs typeface="Calibri" panose="020F0502020204030204" pitchFamily="34" charset="0"/>
              </a:rPr>
              <a:t>mapped to the </a:t>
            </a:r>
            <a:br>
              <a:rPr lang="en-US" sz="2298" b="1" kern="0" dirty="0">
                <a:solidFill>
                  <a:schemeClr val="tx1">
                    <a:lumMod val="75000"/>
                    <a:lumOff val="25000"/>
                  </a:schemeClr>
                </a:solidFill>
                <a:latin typeface="Franklin Gothic Book" panose="020B0503020102020204" pitchFamily="34" charset="0"/>
                <a:cs typeface="Calibri" panose="020F0502020204030204" pitchFamily="34" charset="0"/>
              </a:rPr>
            </a:br>
            <a:r>
              <a:rPr lang="en-CA" sz="2298" b="1" kern="0" dirty="0">
                <a:solidFill>
                  <a:schemeClr val="tx1">
                    <a:lumMod val="75000"/>
                    <a:lumOff val="25000"/>
                  </a:schemeClr>
                </a:solidFill>
                <a:latin typeface="Franklin Gothic Book" panose="020B0503020102020204" pitchFamily="34" charset="0"/>
                <a:cs typeface="Calibri" panose="020F0502020204030204" pitchFamily="34" charset="0"/>
              </a:rPr>
              <a:t>B Impact Assessment (BIA) V6</a:t>
            </a:r>
            <a:endParaRPr lang="en-US" sz="2298" b="1" kern="0" dirty="0">
              <a:solidFill>
                <a:schemeClr val="tx1">
                  <a:lumMod val="75000"/>
                  <a:lumOff val="25000"/>
                </a:schemeClr>
              </a:solidFill>
              <a:latin typeface="Franklin Gothic Book" panose="020B0503020102020204" pitchFamily="34" charset="0"/>
              <a:cs typeface="Calibri" panose="020F0502020204030204" pitchFamily="34" charset="0"/>
            </a:endParaRPr>
          </a:p>
        </p:txBody>
      </p:sp>
      <p:pic>
        <p:nvPicPr>
          <p:cNvPr id="61" name="Picture 60">
            <a:extLst>
              <a:ext uri="{FF2B5EF4-FFF2-40B4-BE49-F238E27FC236}">
                <a16:creationId xmlns:a16="http://schemas.microsoft.com/office/drawing/2014/main" id="{F2EB75E7-3E5F-47DD-9163-EF63C883B2CA}"/>
              </a:ext>
            </a:extLst>
          </p:cNvPr>
          <p:cNvPicPr>
            <a:picLocks noChangeAspect="1"/>
          </p:cNvPicPr>
          <p:nvPr/>
        </p:nvPicPr>
        <p:blipFill rotWithShape="1">
          <a:blip r:embed="rId5"/>
          <a:srcRect b="61574"/>
          <a:stretch/>
        </p:blipFill>
        <p:spPr>
          <a:xfrm>
            <a:off x="8625315" y="1193057"/>
            <a:ext cx="6180616" cy="1459880"/>
          </a:xfrm>
          <a:prstGeom prst="rect">
            <a:avLst/>
          </a:prstGeom>
          <a:ln w="3175">
            <a:solidFill>
              <a:schemeClr val="tx1">
                <a:lumMod val="65000"/>
                <a:lumOff val="35000"/>
              </a:schemeClr>
            </a:solidFill>
          </a:ln>
        </p:spPr>
      </p:pic>
      <p:sp>
        <p:nvSpPr>
          <p:cNvPr id="73" name="Rectangle 72">
            <a:extLst>
              <a:ext uri="{FF2B5EF4-FFF2-40B4-BE49-F238E27FC236}">
                <a16:creationId xmlns:a16="http://schemas.microsoft.com/office/drawing/2014/main" id="{14C26E1C-5E82-4BEC-99B3-D58EEFB37203}"/>
              </a:ext>
            </a:extLst>
          </p:cNvPr>
          <p:cNvSpPr/>
          <p:nvPr/>
        </p:nvSpPr>
        <p:spPr>
          <a:xfrm>
            <a:off x="9644608" y="3355593"/>
            <a:ext cx="5161323" cy="1092607"/>
          </a:xfrm>
          <a:prstGeom prst="rect">
            <a:avLst/>
          </a:prstGeom>
          <a:solidFill>
            <a:srgbClr val="E8EEF8"/>
          </a:solidFill>
        </p:spPr>
        <p:txBody>
          <a:bodyPr wrap="square">
            <a:spAutoFit/>
          </a:bodyPr>
          <a:lstStyle/>
          <a:p>
            <a:pPr defTabSz="382915" fontAlgn="base"/>
            <a:r>
              <a:rPr lang="en-CA" sz="1300" dirty="0">
                <a:solidFill>
                  <a:srgbClr val="666666"/>
                </a:solidFill>
                <a:latin typeface="Open Sans"/>
              </a:rPr>
              <a:t>This free, open-source, comprehensive, generic tool can be used by any-size organization, in any sector, in any country. It score the organization on core sustainability issues, on its contributions to the 17 SDGs, and on its impacts on natural, human, and social capitals.</a:t>
            </a:r>
          </a:p>
        </p:txBody>
      </p:sp>
      <p:grpSp>
        <p:nvGrpSpPr>
          <p:cNvPr id="74" name="Group 73">
            <a:extLst>
              <a:ext uri="{FF2B5EF4-FFF2-40B4-BE49-F238E27FC236}">
                <a16:creationId xmlns:a16="http://schemas.microsoft.com/office/drawing/2014/main" id="{88868128-158F-4D33-A39E-EF65428AAEA2}"/>
              </a:ext>
            </a:extLst>
          </p:cNvPr>
          <p:cNvGrpSpPr/>
          <p:nvPr/>
        </p:nvGrpSpPr>
        <p:grpSpPr>
          <a:xfrm>
            <a:off x="8634240" y="3421743"/>
            <a:ext cx="800163" cy="1037249"/>
            <a:chOff x="323528" y="1806622"/>
            <a:chExt cx="1246329" cy="1744587"/>
          </a:xfrm>
        </p:grpSpPr>
        <p:pic>
          <p:nvPicPr>
            <p:cNvPr id="75" name="Picture 74">
              <a:extLst>
                <a:ext uri="{FF2B5EF4-FFF2-40B4-BE49-F238E27FC236}">
                  <a16:creationId xmlns:a16="http://schemas.microsoft.com/office/drawing/2014/main" id="{8E0C9694-A804-4B1A-BDE8-5F6C3304E83D}"/>
                </a:ext>
              </a:extLst>
            </p:cNvPr>
            <p:cNvPicPr>
              <a:picLocks noChangeAspect="1"/>
            </p:cNvPicPr>
            <p:nvPr/>
          </p:nvPicPr>
          <p:blipFill rotWithShape="1">
            <a:blip r:embed="rId6"/>
            <a:srcRect l="25186" t="29669" r="24416" b="32150"/>
            <a:stretch/>
          </p:blipFill>
          <p:spPr>
            <a:xfrm>
              <a:off x="323528" y="1806622"/>
              <a:ext cx="1242583" cy="727348"/>
            </a:xfrm>
            <a:prstGeom prst="rect">
              <a:avLst/>
            </a:prstGeom>
            <a:ln w="3175">
              <a:solidFill>
                <a:schemeClr val="tx1"/>
              </a:solidFill>
            </a:ln>
          </p:spPr>
        </p:pic>
        <p:pic>
          <p:nvPicPr>
            <p:cNvPr id="76" name="Picture 75">
              <a:extLst>
                <a:ext uri="{FF2B5EF4-FFF2-40B4-BE49-F238E27FC236}">
                  <a16:creationId xmlns:a16="http://schemas.microsoft.com/office/drawing/2014/main" id="{6ADAA221-7214-4B32-AB74-3D2A6387CDD6}"/>
                </a:ext>
              </a:extLst>
            </p:cNvPr>
            <p:cNvPicPr>
              <a:picLocks noChangeAspect="1"/>
            </p:cNvPicPr>
            <p:nvPr/>
          </p:nvPicPr>
          <p:blipFill rotWithShape="1">
            <a:blip r:embed="rId7"/>
            <a:srcRect l="19551" t="16562" r="19551" b="22700"/>
            <a:stretch/>
          </p:blipFill>
          <p:spPr>
            <a:xfrm>
              <a:off x="414148" y="2348880"/>
              <a:ext cx="1155709" cy="1202329"/>
            </a:xfrm>
            <a:prstGeom prst="ellipse">
              <a:avLst/>
            </a:prstGeom>
            <a:ln w="3175">
              <a:solidFill>
                <a:schemeClr val="tx1"/>
              </a:solidFill>
            </a:ln>
          </p:spPr>
        </p:pic>
        <p:pic>
          <p:nvPicPr>
            <p:cNvPr id="77" name="Picture 2" descr="United Nations Sustainable Development – 17 Goals to Transform Our ...">
              <a:extLst>
                <a:ext uri="{FF2B5EF4-FFF2-40B4-BE49-F238E27FC236}">
                  <a16:creationId xmlns:a16="http://schemas.microsoft.com/office/drawing/2014/main" id="{D20D58C0-D2D2-4826-BB25-7DFFA3CDC4F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3529" y="2564904"/>
              <a:ext cx="630518" cy="657695"/>
            </a:xfrm>
            <a:prstGeom prst="ellipse">
              <a:avLst/>
            </a:prstGeom>
            <a:noFill/>
            <a:ln w="3175">
              <a:solidFill>
                <a:schemeClr val="tx1"/>
              </a:solidFill>
            </a:ln>
            <a:extLst>
              <a:ext uri="{909E8E84-426E-40DD-AFC4-6F175D3DCCD1}">
                <a14:hiddenFill xmlns:a14="http://schemas.microsoft.com/office/drawing/2010/main">
                  <a:solidFill>
                    <a:srgbClr val="FFFFFF"/>
                  </a:solidFill>
                </a14:hiddenFill>
              </a:ext>
            </a:extLst>
          </p:spPr>
        </p:pic>
      </p:grpSp>
      <p:sp>
        <p:nvSpPr>
          <p:cNvPr id="78" name="Rectangle 11">
            <a:extLst>
              <a:ext uri="{FF2B5EF4-FFF2-40B4-BE49-F238E27FC236}">
                <a16:creationId xmlns:a16="http://schemas.microsoft.com/office/drawing/2014/main" id="{E0E03858-AC21-4539-ACD3-655B8F758FF3}"/>
              </a:ext>
            </a:extLst>
          </p:cNvPr>
          <p:cNvSpPr>
            <a:spLocks noChangeArrowheads="1"/>
          </p:cNvSpPr>
          <p:nvPr>
            <p:custDataLst>
              <p:tags r:id="rId2"/>
            </p:custDataLst>
          </p:nvPr>
        </p:nvSpPr>
        <p:spPr bwMode="auto">
          <a:xfrm>
            <a:off x="8692419" y="2868960"/>
            <a:ext cx="6113512" cy="461665"/>
          </a:xfrm>
          <a:prstGeom prst="rect">
            <a:avLst/>
          </a:prstGeom>
          <a:noFill/>
          <a:ln w="9525">
            <a:noFill/>
            <a:miter lim="800000"/>
            <a:headEnd/>
            <a:tailEnd/>
          </a:ln>
        </p:spPr>
        <p:txBody>
          <a:bodyPr wrap="square">
            <a:spAutoFit/>
          </a:bodyPr>
          <a:lstStyle/>
          <a:p>
            <a:pPr algn="ctr" defTabSz="234769">
              <a:defRPr/>
            </a:pPr>
            <a:r>
              <a:rPr lang="en-CA" sz="2400" b="1" i="1" dirty="0">
                <a:solidFill>
                  <a:srgbClr val="305597"/>
                </a:solidFill>
                <a:latin typeface="Franklin Gothic Book" panose="020B0503020102020204" pitchFamily="34" charset="0"/>
              </a:rPr>
              <a:t>Basic Sustainability Assessment Tool</a:t>
            </a:r>
            <a:endParaRPr lang="en-US" sz="2400" b="1" kern="0" dirty="0">
              <a:solidFill>
                <a:srgbClr val="305597"/>
              </a:solidFill>
              <a:latin typeface="Franklin Gothic Book" panose="020B050302010202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E7A185D8-F9E9-452C-B2E2-BE4CEFE04EB6}"/>
              </a:ext>
            </a:extLst>
          </p:cNvPr>
          <p:cNvSpPr txBox="1"/>
          <p:nvPr/>
        </p:nvSpPr>
        <p:spPr>
          <a:xfrm>
            <a:off x="1579712" y="9529160"/>
            <a:ext cx="4601242" cy="324576"/>
          </a:xfrm>
          <a:prstGeom prst="rect">
            <a:avLst/>
          </a:prstGeom>
          <a:noFill/>
        </p:spPr>
        <p:txBody>
          <a:bodyPr wrap="square">
            <a:spAutoFit/>
          </a:bodyPr>
          <a:lstStyle/>
          <a:p>
            <a:pPr algn="ctr" defTabSz="382915"/>
            <a:r>
              <a:rPr lang="en-CA" sz="1509" dirty="0">
                <a:solidFill>
                  <a:srgbClr val="4472C4">
                    <a:lumMod val="75000"/>
                  </a:srgbClr>
                </a:solidFill>
                <a:latin typeface="Calibri" panose="020F0502020204030204"/>
              </a:rPr>
              <a:t>sustainabilityadvantage.com/assessments/tools/</a:t>
            </a:r>
          </a:p>
        </p:txBody>
      </p:sp>
      <p:pic>
        <p:nvPicPr>
          <p:cNvPr id="25" name="Picture 9" descr="C:\Users\Bob Willard\Pictures\Logo without tagline.jpg">
            <a:extLst>
              <a:ext uri="{FF2B5EF4-FFF2-40B4-BE49-F238E27FC236}">
                <a16:creationId xmlns:a16="http://schemas.microsoft.com/office/drawing/2014/main" id="{28CEFA2D-87F8-470C-8F5C-EF219213E8E8}"/>
              </a:ext>
            </a:extLst>
          </p:cNvPr>
          <p:cNvPicPr>
            <a:picLocks noChangeAspect="1" noChangeArrowheads="1"/>
          </p:cNvPicPr>
          <p:nvPr/>
        </p:nvPicPr>
        <p:blipFill>
          <a:blip r:embed="rId9"/>
          <a:srcRect/>
          <a:stretch>
            <a:fillRect/>
          </a:stretch>
        </p:blipFill>
        <p:spPr bwMode="auto">
          <a:xfrm>
            <a:off x="3006432" y="9097112"/>
            <a:ext cx="1747802" cy="388544"/>
          </a:xfrm>
          <a:prstGeom prst="rect">
            <a:avLst/>
          </a:prstGeom>
          <a:noFill/>
          <a:ln w="9525">
            <a:noFill/>
            <a:miter lim="800000"/>
            <a:headEnd/>
            <a:tailEnd/>
          </a:ln>
        </p:spPr>
      </p:pic>
      <p:pic>
        <p:nvPicPr>
          <p:cNvPr id="18" name="Picture 17">
            <a:extLst>
              <a:ext uri="{FF2B5EF4-FFF2-40B4-BE49-F238E27FC236}">
                <a16:creationId xmlns:a16="http://schemas.microsoft.com/office/drawing/2014/main" id="{DB9CD10F-161D-4775-9BFB-18C6B832C3B5}"/>
              </a:ext>
            </a:extLst>
          </p:cNvPr>
          <p:cNvPicPr>
            <a:picLocks noChangeAspect="1"/>
          </p:cNvPicPr>
          <p:nvPr/>
        </p:nvPicPr>
        <p:blipFill rotWithShape="1">
          <a:blip r:embed="rId10"/>
          <a:srcRect b="10450"/>
          <a:stretch/>
        </p:blipFill>
        <p:spPr>
          <a:xfrm>
            <a:off x="920849" y="4885184"/>
            <a:ext cx="6165276" cy="3981784"/>
          </a:xfrm>
          <a:prstGeom prst="rect">
            <a:avLst/>
          </a:prstGeom>
          <a:ln w="3175">
            <a:solidFill>
              <a:schemeClr val="tx1"/>
            </a:solidFill>
          </a:ln>
        </p:spPr>
      </p:pic>
      <p:pic>
        <p:nvPicPr>
          <p:cNvPr id="19" name="Picture 18">
            <a:extLst>
              <a:ext uri="{FF2B5EF4-FFF2-40B4-BE49-F238E27FC236}">
                <a16:creationId xmlns:a16="http://schemas.microsoft.com/office/drawing/2014/main" id="{EC718D44-67AD-445E-AD51-92F8A6C6BD16}"/>
              </a:ext>
            </a:extLst>
          </p:cNvPr>
          <p:cNvPicPr>
            <a:picLocks noChangeAspect="1"/>
          </p:cNvPicPr>
          <p:nvPr/>
        </p:nvPicPr>
        <p:blipFill rotWithShape="1">
          <a:blip r:embed="rId11"/>
          <a:srcRect l="133" t="-3165" r="-133" b="7584"/>
          <a:stretch/>
        </p:blipFill>
        <p:spPr>
          <a:xfrm>
            <a:off x="920849" y="376502"/>
            <a:ext cx="6165276" cy="4175231"/>
          </a:xfrm>
          <a:prstGeom prst="rect">
            <a:avLst/>
          </a:prstGeom>
          <a:ln w="3175">
            <a:solidFill>
              <a:schemeClr val="tx1"/>
            </a:solidFill>
          </a:ln>
        </p:spPr>
      </p:pic>
      <p:pic>
        <p:nvPicPr>
          <p:cNvPr id="20" name="Picture 19">
            <a:extLst>
              <a:ext uri="{FF2B5EF4-FFF2-40B4-BE49-F238E27FC236}">
                <a16:creationId xmlns:a16="http://schemas.microsoft.com/office/drawing/2014/main" id="{840F0B46-F36A-4484-8AC6-863CE3D2D536}"/>
              </a:ext>
            </a:extLst>
          </p:cNvPr>
          <p:cNvPicPr>
            <a:picLocks noChangeAspect="1"/>
          </p:cNvPicPr>
          <p:nvPr/>
        </p:nvPicPr>
        <p:blipFill>
          <a:blip r:embed="rId12"/>
          <a:stretch>
            <a:fillRect/>
          </a:stretch>
        </p:blipFill>
        <p:spPr>
          <a:xfrm>
            <a:off x="8269121" y="4610087"/>
            <a:ext cx="6953400" cy="5099633"/>
          </a:xfrm>
          <a:prstGeom prst="rect">
            <a:avLst/>
          </a:prstGeom>
          <a:ln w="3175">
            <a:solidFill>
              <a:schemeClr val="accent1"/>
            </a:solidFill>
          </a:ln>
        </p:spPr>
      </p:pic>
    </p:spTree>
    <p:extLst>
      <p:ext uri="{BB962C8B-B14F-4D97-AF65-F5344CB8AC3E}">
        <p14:creationId xmlns:p14="http://schemas.microsoft.com/office/powerpoint/2010/main" val="3275879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4" name="Straight Connector 383">
            <a:extLst>
              <a:ext uri="{FF2B5EF4-FFF2-40B4-BE49-F238E27FC236}">
                <a16:creationId xmlns:a16="http://schemas.microsoft.com/office/drawing/2014/main" id="{F051E00D-8C3B-4FBF-90D8-FC879F973A63}"/>
              </a:ext>
            </a:extLst>
          </p:cNvPr>
          <p:cNvCxnSpPr>
            <a:cxnSpLocks/>
          </p:cNvCxnSpPr>
          <p:nvPr/>
        </p:nvCxnSpPr>
        <p:spPr>
          <a:xfrm>
            <a:off x="10800966" y="6469360"/>
            <a:ext cx="50251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93" name="Straight Connector 392">
            <a:extLst>
              <a:ext uri="{FF2B5EF4-FFF2-40B4-BE49-F238E27FC236}">
                <a16:creationId xmlns:a16="http://schemas.microsoft.com/office/drawing/2014/main" id="{9E106F54-AB6B-4606-AFD1-F28DACFB737B}"/>
              </a:ext>
            </a:extLst>
          </p:cNvPr>
          <p:cNvCxnSpPr>
            <a:cxnSpLocks/>
          </p:cNvCxnSpPr>
          <p:nvPr/>
        </p:nvCxnSpPr>
        <p:spPr>
          <a:xfrm>
            <a:off x="10798264" y="4198230"/>
            <a:ext cx="50251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94" name="Straight Connector 393">
            <a:extLst>
              <a:ext uri="{FF2B5EF4-FFF2-40B4-BE49-F238E27FC236}">
                <a16:creationId xmlns:a16="http://schemas.microsoft.com/office/drawing/2014/main" id="{5289A85F-52B1-4BE7-803D-3D76AEF13065}"/>
              </a:ext>
            </a:extLst>
          </p:cNvPr>
          <p:cNvCxnSpPr>
            <a:cxnSpLocks/>
          </p:cNvCxnSpPr>
          <p:nvPr/>
        </p:nvCxnSpPr>
        <p:spPr>
          <a:xfrm>
            <a:off x="10791821" y="4519727"/>
            <a:ext cx="50251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a:extLst>
              <a:ext uri="{FF2B5EF4-FFF2-40B4-BE49-F238E27FC236}">
                <a16:creationId xmlns:a16="http://schemas.microsoft.com/office/drawing/2014/main" id="{E84261C4-AC89-4143-9BAE-489B1A8375E5}"/>
              </a:ext>
            </a:extLst>
          </p:cNvPr>
          <p:cNvCxnSpPr>
            <a:cxnSpLocks/>
          </p:cNvCxnSpPr>
          <p:nvPr/>
        </p:nvCxnSpPr>
        <p:spPr>
          <a:xfrm>
            <a:off x="10789231" y="4744501"/>
            <a:ext cx="50251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98" name="Straight Connector 397">
            <a:extLst>
              <a:ext uri="{FF2B5EF4-FFF2-40B4-BE49-F238E27FC236}">
                <a16:creationId xmlns:a16="http://schemas.microsoft.com/office/drawing/2014/main" id="{55F73937-C26B-4F98-B5FA-4799089C3EA2}"/>
              </a:ext>
            </a:extLst>
          </p:cNvPr>
          <p:cNvCxnSpPr>
            <a:cxnSpLocks/>
          </p:cNvCxnSpPr>
          <p:nvPr/>
        </p:nvCxnSpPr>
        <p:spPr>
          <a:xfrm>
            <a:off x="10790738" y="5030882"/>
            <a:ext cx="50251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99" name="Straight Connector 398">
            <a:extLst>
              <a:ext uri="{FF2B5EF4-FFF2-40B4-BE49-F238E27FC236}">
                <a16:creationId xmlns:a16="http://schemas.microsoft.com/office/drawing/2014/main" id="{BCC270CD-AD93-4290-8F0B-90E175861392}"/>
              </a:ext>
            </a:extLst>
          </p:cNvPr>
          <p:cNvCxnSpPr>
            <a:cxnSpLocks/>
          </p:cNvCxnSpPr>
          <p:nvPr/>
        </p:nvCxnSpPr>
        <p:spPr>
          <a:xfrm>
            <a:off x="10789231" y="5408844"/>
            <a:ext cx="50251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00" name="Straight Connector 399">
            <a:extLst>
              <a:ext uri="{FF2B5EF4-FFF2-40B4-BE49-F238E27FC236}">
                <a16:creationId xmlns:a16="http://schemas.microsoft.com/office/drawing/2014/main" id="{48F1FF25-765B-4495-948C-4B95DB528256}"/>
              </a:ext>
            </a:extLst>
          </p:cNvPr>
          <p:cNvCxnSpPr>
            <a:cxnSpLocks/>
          </p:cNvCxnSpPr>
          <p:nvPr/>
        </p:nvCxnSpPr>
        <p:spPr>
          <a:xfrm>
            <a:off x="10791821" y="5677272"/>
            <a:ext cx="50251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a:extLst>
              <a:ext uri="{FF2B5EF4-FFF2-40B4-BE49-F238E27FC236}">
                <a16:creationId xmlns:a16="http://schemas.microsoft.com/office/drawing/2014/main" id="{E1E1C860-0BF9-46AE-AF86-D7C7BCDA0D1F}"/>
              </a:ext>
            </a:extLst>
          </p:cNvPr>
          <p:cNvCxnSpPr>
            <a:cxnSpLocks/>
          </p:cNvCxnSpPr>
          <p:nvPr/>
        </p:nvCxnSpPr>
        <p:spPr>
          <a:xfrm>
            <a:off x="10789231" y="5961113"/>
            <a:ext cx="50251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03" name="Straight Connector 402">
            <a:extLst>
              <a:ext uri="{FF2B5EF4-FFF2-40B4-BE49-F238E27FC236}">
                <a16:creationId xmlns:a16="http://schemas.microsoft.com/office/drawing/2014/main" id="{C2B5AB45-4F0C-43F6-88E6-0CFEFAD24977}"/>
              </a:ext>
            </a:extLst>
          </p:cNvPr>
          <p:cNvCxnSpPr>
            <a:cxnSpLocks/>
          </p:cNvCxnSpPr>
          <p:nvPr/>
        </p:nvCxnSpPr>
        <p:spPr>
          <a:xfrm>
            <a:off x="10789231" y="6283627"/>
            <a:ext cx="50251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271" name="Straight Connector 270">
            <a:extLst>
              <a:ext uri="{FF2B5EF4-FFF2-40B4-BE49-F238E27FC236}">
                <a16:creationId xmlns:a16="http://schemas.microsoft.com/office/drawing/2014/main" id="{9D43256A-5045-40DD-AACE-8C26D2200F9E}"/>
              </a:ext>
            </a:extLst>
          </p:cNvPr>
          <p:cNvCxnSpPr>
            <a:cxnSpLocks/>
          </p:cNvCxnSpPr>
          <p:nvPr/>
        </p:nvCxnSpPr>
        <p:spPr>
          <a:xfrm>
            <a:off x="4331588" y="7047004"/>
            <a:ext cx="1016293"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51" name="Straight Connector 450">
            <a:extLst>
              <a:ext uri="{FF2B5EF4-FFF2-40B4-BE49-F238E27FC236}">
                <a16:creationId xmlns:a16="http://schemas.microsoft.com/office/drawing/2014/main" id="{CD37BDAD-EAAC-47D1-AE59-96CA59B9F560}"/>
              </a:ext>
            </a:extLst>
          </p:cNvPr>
          <p:cNvCxnSpPr>
            <a:cxnSpLocks/>
          </p:cNvCxnSpPr>
          <p:nvPr/>
        </p:nvCxnSpPr>
        <p:spPr>
          <a:xfrm>
            <a:off x="10716753" y="9198355"/>
            <a:ext cx="579978"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22" name="Straight Connector 421">
            <a:extLst>
              <a:ext uri="{FF2B5EF4-FFF2-40B4-BE49-F238E27FC236}">
                <a16:creationId xmlns:a16="http://schemas.microsoft.com/office/drawing/2014/main" id="{4112806C-2F0F-4D02-839B-BD67F28E16DC}"/>
              </a:ext>
            </a:extLst>
          </p:cNvPr>
          <p:cNvCxnSpPr>
            <a:cxnSpLocks/>
          </p:cNvCxnSpPr>
          <p:nvPr/>
        </p:nvCxnSpPr>
        <p:spPr>
          <a:xfrm>
            <a:off x="10685797" y="7476224"/>
            <a:ext cx="607455"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23" name="Straight Connector 422">
            <a:extLst>
              <a:ext uri="{FF2B5EF4-FFF2-40B4-BE49-F238E27FC236}">
                <a16:creationId xmlns:a16="http://schemas.microsoft.com/office/drawing/2014/main" id="{8CA2BE13-4CFC-4C84-800A-CB864F3D58C8}"/>
              </a:ext>
            </a:extLst>
          </p:cNvPr>
          <p:cNvCxnSpPr>
            <a:cxnSpLocks/>
          </p:cNvCxnSpPr>
          <p:nvPr/>
        </p:nvCxnSpPr>
        <p:spPr>
          <a:xfrm>
            <a:off x="10716753" y="7849777"/>
            <a:ext cx="579978"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27" name="Straight Connector 426">
            <a:extLst>
              <a:ext uri="{FF2B5EF4-FFF2-40B4-BE49-F238E27FC236}">
                <a16:creationId xmlns:a16="http://schemas.microsoft.com/office/drawing/2014/main" id="{6A6905FD-6CC6-4B04-94A7-68F3F433751D}"/>
              </a:ext>
            </a:extLst>
          </p:cNvPr>
          <p:cNvCxnSpPr>
            <a:cxnSpLocks/>
          </p:cNvCxnSpPr>
          <p:nvPr/>
        </p:nvCxnSpPr>
        <p:spPr>
          <a:xfrm flipV="1">
            <a:off x="10497870" y="6792807"/>
            <a:ext cx="794629" cy="1"/>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28" name="Straight Connector 427">
            <a:extLst>
              <a:ext uri="{FF2B5EF4-FFF2-40B4-BE49-F238E27FC236}">
                <a16:creationId xmlns:a16="http://schemas.microsoft.com/office/drawing/2014/main" id="{2853D79B-902F-4464-BCFD-AB8072B1EB83}"/>
              </a:ext>
            </a:extLst>
          </p:cNvPr>
          <p:cNvCxnSpPr>
            <a:cxnSpLocks/>
          </p:cNvCxnSpPr>
          <p:nvPr/>
        </p:nvCxnSpPr>
        <p:spPr>
          <a:xfrm>
            <a:off x="10716753" y="7137036"/>
            <a:ext cx="574992"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a:extLst>
              <a:ext uri="{FF2B5EF4-FFF2-40B4-BE49-F238E27FC236}">
                <a16:creationId xmlns:a16="http://schemas.microsoft.com/office/drawing/2014/main" id="{E7182860-0969-4718-9AFA-5C30C566E1FC}"/>
              </a:ext>
            </a:extLst>
          </p:cNvPr>
          <p:cNvCxnSpPr>
            <a:cxnSpLocks/>
          </p:cNvCxnSpPr>
          <p:nvPr/>
        </p:nvCxnSpPr>
        <p:spPr>
          <a:xfrm>
            <a:off x="10714357" y="8182039"/>
            <a:ext cx="579978"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31" name="Straight Connector 430">
            <a:extLst>
              <a:ext uri="{FF2B5EF4-FFF2-40B4-BE49-F238E27FC236}">
                <a16:creationId xmlns:a16="http://schemas.microsoft.com/office/drawing/2014/main" id="{87A3DBE1-F2B8-463B-968B-77C2C2E831FF}"/>
              </a:ext>
            </a:extLst>
          </p:cNvPr>
          <p:cNvCxnSpPr>
            <a:cxnSpLocks/>
          </p:cNvCxnSpPr>
          <p:nvPr/>
        </p:nvCxnSpPr>
        <p:spPr>
          <a:xfrm>
            <a:off x="10716753" y="8542897"/>
            <a:ext cx="579978"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447" name="Straight Connector 446">
            <a:extLst>
              <a:ext uri="{FF2B5EF4-FFF2-40B4-BE49-F238E27FC236}">
                <a16:creationId xmlns:a16="http://schemas.microsoft.com/office/drawing/2014/main" id="{F04B8C8A-8979-4AD2-A3BB-1EF1DF59FDEC}"/>
              </a:ext>
            </a:extLst>
          </p:cNvPr>
          <p:cNvCxnSpPr>
            <a:cxnSpLocks/>
          </p:cNvCxnSpPr>
          <p:nvPr/>
        </p:nvCxnSpPr>
        <p:spPr>
          <a:xfrm>
            <a:off x="10713274" y="8834849"/>
            <a:ext cx="579978"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17" name="Straight Connector 516">
            <a:extLst>
              <a:ext uri="{FF2B5EF4-FFF2-40B4-BE49-F238E27FC236}">
                <a16:creationId xmlns:a16="http://schemas.microsoft.com/office/drawing/2014/main" id="{8F682127-8CED-45C0-99B7-C08C62C8B2DF}"/>
              </a:ext>
            </a:extLst>
          </p:cNvPr>
          <p:cNvCxnSpPr>
            <a:cxnSpLocks/>
          </p:cNvCxnSpPr>
          <p:nvPr/>
        </p:nvCxnSpPr>
        <p:spPr>
          <a:xfrm>
            <a:off x="4380429" y="9421688"/>
            <a:ext cx="497419"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15" name="Straight Connector 514">
            <a:extLst>
              <a:ext uri="{FF2B5EF4-FFF2-40B4-BE49-F238E27FC236}">
                <a16:creationId xmlns:a16="http://schemas.microsoft.com/office/drawing/2014/main" id="{6364C800-7FC1-4E0B-A956-C275DBB09DC2}"/>
              </a:ext>
            </a:extLst>
          </p:cNvPr>
          <p:cNvCxnSpPr>
            <a:cxnSpLocks/>
          </p:cNvCxnSpPr>
          <p:nvPr/>
        </p:nvCxnSpPr>
        <p:spPr>
          <a:xfrm>
            <a:off x="11300792" y="7693496"/>
            <a:ext cx="574992"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88" name="Straight Connector 387">
            <a:extLst>
              <a:ext uri="{FF2B5EF4-FFF2-40B4-BE49-F238E27FC236}">
                <a16:creationId xmlns:a16="http://schemas.microsoft.com/office/drawing/2014/main" id="{B95D3067-9831-47E2-AD93-B46F58F1C200}"/>
              </a:ext>
            </a:extLst>
          </p:cNvPr>
          <p:cNvCxnSpPr>
            <a:cxnSpLocks/>
          </p:cNvCxnSpPr>
          <p:nvPr/>
        </p:nvCxnSpPr>
        <p:spPr>
          <a:xfrm>
            <a:off x="10359540" y="5047831"/>
            <a:ext cx="64130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71" name="Straight Connector 370">
            <a:extLst>
              <a:ext uri="{FF2B5EF4-FFF2-40B4-BE49-F238E27FC236}">
                <a16:creationId xmlns:a16="http://schemas.microsoft.com/office/drawing/2014/main" id="{0B3CB3A2-520B-4A57-9B3F-7AEBDAF3837E}"/>
              </a:ext>
            </a:extLst>
          </p:cNvPr>
          <p:cNvCxnSpPr>
            <a:cxnSpLocks/>
          </p:cNvCxnSpPr>
          <p:nvPr/>
        </p:nvCxnSpPr>
        <p:spPr>
          <a:xfrm>
            <a:off x="10359540" y="4751081"/>
            <a:ext cx="64130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a:extLst>
              <a:ext uri="{FF2B5EF4-FFF2-40B4-BE49-F238E27FC236}">
                <a16:creationId xmlns:a16="http://schemas.microsoft.com/office/drawing/2014/main" id="{3F7B5C55-FD8F-4F29-91B8-953EF8879E80}"/>
              </a:ext>
            </a:extLst>
          </p:cNvPr>
          <p:cNvCxnSpPr>
            <a:cxnSpLocks/>
          </p:cNvCxnSpPr>
          <p:nvPr/>
        </p:nvCxnSpPr>
        <p:spPr>
          <a:xfrm>
            <a:off x="10359540" y="5402708"/>
            <a:ext cx="64130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73" name="Straight Connector 372">
            <a:extLst>
              <a:ext uri="{FF2B5EF4-FFF2-40B4-BE49-F238E27FC236}">
                <a16:creationId xmlns:a16="http://schemas.microsoft.com/office/drawing/2014/main" id="{136A18D2-C118-4119-B04D-A969D2015096}"/>
              </a:ext>
            </a:extLst>
          </p:cNvPr>
          <p:cNvCxnSpPr>
            <a:cxnSpLocks/>
          </p:cNvCxnSpPr>
          <p:nvPr/>
        </p:nvCxnSpPr>
        <p:spPr>
          <a:xfrm>
            <a:off x="10359540" y="5961113"/>
            <a:ext cx="64130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74" name="Straight Connector 373">
            <a:extLst>
              <a:ext uri="{FF2B5EF4-FFF2-40B4-BE49-F238E27FC236}">
                <a16:creationId xmlns:a16="http://schemas.microsoft.com/office/drawing/2014/main" id="{E59199C2-4889-4467-8F70-7B216C0352F0}"/>
              </a:ext>
            </a:extLst>
          </p:cNvPr>
          <p:cNvCxnSpPr>
            <a:cxnSpLocks/>
          </p:cNvCxnSpPr>
          <p:nvPr/>
        </p:nvCxnSpPr>
        <p:spPr>
          <a:xfrm>
            <a:off x="10359540" y="5699917"/>
            <a:ext cx="64130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a:extLst>
              <a:ext uri="{FF2B5EF4-FFF2-40B4-BE49-F238E27FC236}">
                <a16:creationId xmlns:a16="http://schemas.microsoft.com/office/drawing/2014/main" id="{E03F39C1-7374-41E0-B7FF-E62278C5BE77}"/>
              </a:ext>
            </a:extLst>
          </p:cNvPr>
          <p:cNvCxnSpPr>
            <a:cxnSpLocks/>
          </p:cNvCxnSpPr>
          <p:nvPr/>
        </p:nvCxnSpPr>
        <p:spPr>
          <a:xfrm>
            <a:off x="10358316" y="4523408"/>
            <a:ext cx="64130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76" name="Straight Connector 375">
            <a:extLst>
              <a:ext uri="{FF2B5EF4-FFF2-40B4-BE49-F238E27FC236}">
                <a16:creationId xmlns:a16="http://schemas.microsoft.com/office/drawing/2014/main" id="{44F1516C-6177-4F31-9612-101CB0708B66}"/>
              </a:ext>
            </a:extLst>
          </p:cNvPr>
          <p:cNvCxnSpPr>
            <a:cxnSpLocks/>
          </p:cNvCxnSpPr>
          <p:nvPr/>
        </p:nvCxnSpPr>
        <p:spPr>
          <a:xfrm>
            <a:off x="10358316" y="4257736"/>
            <a:ext cx="64130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83" name="Straight Connector 382">
            <a:extLst>
              <a:ext uri="{FF2B5EF4-FFF2-40B4-BE49-F238E27FC236}">
                <a16:creationId xmlns:a16="http://schemas.microsoft.com/office/drawing/2014/main" id="{9A477F7E-5836-414C-8ACD-3A93AD5B2D04}"/>
              </a:ext>
            </a:extLst>
          </p:cNvPr>
          <p:cNvCxnSpPr>
            <a:cxnSpLocks/>
          </p:cNvCxnSpPr>
          <p:nvPr/>
        </p:nvCxnSpPr>
        <p:spPr>
          <a:xfrm>
            <a:off x="10359540" y="3918114"/>
            <a:ext cx="641304"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a:extLst>
              <a:ext uri="{FF2B5EF4-FFF2-40B4-BE49-F238E27FC236}">
                <a16:creationId xmlns:a16="http://schemas.microsoft.com/office/drawing/2014/main" id="{2CA8D526-576D-4283-8CB6-5D81A87B400E}"/>
              </a:ext>
            </a:extLst>
          </p:cNvPr>
          <p:cNvCxnSpPr>
            <a:cxnSpLocks/>
          </p:cNvCxnSpPr>
          <p:nvPr/>
        </p:nvCxnSpPr>
        <p:spPr>
          <a:xfrm>
            <a:off x="10731088" y="2766342"/>
            <a:ext cx="581345"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a:extLst>
              <a:ext uri="{FF2B5EF4-FFF2-40B4-BE49-F238E27FC236}">
                <a16:creationId xmlns:a16="http://schemas.microsoft.com/office/drawing/2014/main" id="{B8722525-5AE7-4580-84F4-35C6C2B31CD8}"/>
              </a:ext>
            </a:extLst>
          </p:cNvPr>
          <p:cNvCxnSpPr>
            <a:cxnSpLocks/>
          </p:cNvCxnSpPr>
          <p:nvPr/>
        </p:nvCxnSpPr>
        <p:spPr>
          <a:xfrm>
            <a:off x="10725548" y="3047994"/>
            <a:ext cx="581345"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a:extLst>
              <a:ext uri="{FF2B5EF4-FFF2-40B4-BE49-F238E27FC236}">
                <a16:creationId xmlns:a16="http://schemas.microsoft.com/office/drawing/2014/main" id="{C8054A4C-8AEF-451C-886D-D776719AFB79}"/>
              </a:ext>
            </a:extLst>
          </p:cNvPr>
          <p:cNvCxnSpPr>
            <a:cxnSpLocks/>
          </p:cNvCxnSpPr>
          <p:nvPr/>
        </p:nvCxnSpPr>
        <p:spPr>
          <a:xfrm>
            <a:off x="10729143" y="2499995"/>
            <a:ext cx="581345"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a:extLst>
              <a:ext uri="{FF2B5EF4-FFF2-40B4-BE49-F238E27FC236}">
                <a16:creationId xmlns:a16="http://schemas.microsoft.com/office/drawing/2014/main" id="{5381DDB5-5F8A-4868-8F8A-95A7C50AB049}"/>
              </a:ext>
            </a:extLst>
          </p:cNvPr>
          <p:cNvCxnSpPr>
            <a:cxnSpLocks/>
          </p:cNvCxnSpPr>
          <p:nvPr/>
        </p:nvCxnSpPr>
        <p:spPr>
          <a:xfrm>
            <a:off x="10742275" y="2214654"/>
            <a:ext cx="581345" cy="0"/>
          </a:xfrm>
          <a:prstGeom prst="line">
            <a:avLst/>
          </a:prstGeom>
          <a:ln w="6350">
            <a:solidFill>
              <a:srgbClr val="628904"/>
            </a:solidFill>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a:extLst>
              <a:ext uri="{FF2B5EF4-FFF2-40B4-BE49-F238E27FC236}">
                <a16:creationId xmlns:a16="http://schemas.microsoft.com/office/drawing/2014/main" id="{C8C34980-C588-4E39-9488-4B928F39A8FC}"/>
              </a:ext>
            </a:extLst>
          </p:cNvPr>
          <p:cNvCxnSpPr>
            <a:cxnSpLocks/>
          </p:cNvCxnSpPr>
          <p:nvPr/>
        </p:nvCxnSpPr>
        <p:spPr>
          <a:xfrm>
            <a:off x="10320474" y="1934211"/>
            <a:ext cx="991959" cy="0"/>
          </a:xfrm>
          <a:prstGeom prst="line">
            <a:avLst/>
          </a:prstGeom>
          <a:ln w="6350">
            <a:solidFill>
              <a:srgbClr val="628A04"/>
            </a:solidFill>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a:extLst>
              <a:ext uri="{FF2B5EF4-FFF2-40B4-BE49-F238E27FC236}">
                <a16:creationId xmlns:a16="http://schemas.microsoft.com/office/drawing/2014/main" id="{4CBAD501-7AA7-4455-944F-E8DFCB97DCE1}"/>
              </a:ext>
            </a:extLst>
          </p:cNvPr>
          <p:cNvCxnSpPr>
            <a:cxnSpLocks/>
          </p:cNvCxnSpPr>
          <p:nvPr/>
        </p:nvCxnSpPr>
        <p:spPr>
          <a:xfrm>
            <a:off x="10166023" y="1574602"/>
            <a:ext cx="1157409"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a:extLst>
              <a:ext uri="{FF2B5EF4-FFF2-40B4-BE49-F238E27FC236}">
                <a16:creationId xmlns:a16="http://schemas.microsoft.com/office/drawing/2014/main" id="{6DC9EFB7-336B-4306-8EB2-E6054F873F83}"/>
              </a:ext>
            </a:extLst>
          </p:cNvPr>
          <p:cNvCxnSpPr>
            <a:cxnSpLocks/>
          </p:cNvCxnSpPr>
          <p:nvPr/>
        </p:nvCxnSpPr>
        <p:spPr>
          <a:xfrm>
            <a:off x="7497314" y="7070176"/>
            <a:ext cx="4660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278" name="Straight Connector 277">
            <a:extLst>
              <a:ext uri="{FF2B5EF4-FFF2-40B4-BE49-F238E27FC236}">
                <a16:creationId xmlns:a16="http://schemas.microsoft.com/office/drawing/2014/main" id="{1EF27A21-1B50-48F5-87F0-9DB6156CD77C}"/>
              </a:ext>
            </a:extLst>
          </p:cNvPr>
          <p:cNvCxnSpPr>
            <a:cxnSpLocks/>
          </p:cNvCxnSpPr>
          <p:nvPr/>
        </p:nvCxnSpPr>
        <p:spPr>
          <a:xfrm>
            <a:off x="7323688" y="8083954"/>
            <a:ext cx="347252"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a:xfrm>
            <a:off x="1046797" y="89446"/>
            <a:ext cx="13411200" cy="504064"/>
          </a:xfrm>
          <a:noFill/>
        </p:spPr>
        <p:txBody>
          <a:bodyPr/>
          <a:lstStyle/>
          <a:p>
            <a:pPr algn="ctr"/>
            <a:r>
              <a:rPr lang="en-US" sz="2346" b="1" i="1" dirty="0">
                <a:solidFill>
                  <a:schemeClr val="bg1"/>
                </a:solidFill>
              </a:rPr>
              <a:t>Science-Based F2B2 Goals Align with B Corp BIA Goals and IBMs</a:t>
            </a:r>
          </a:p>
        </p:txBody>
      </p:sp>
      <p:cxnSp>
        <p:nvCxnSpPr>
          <p:cNvPr id="211" name="Straight Connector 210">
            <a:extLst>
              <a:ext uri="{FF2B5EF4-FFF2-40B4-BE49-F238E27FC236}">
                <a16:creationId xmlns:a16="http://schemas.microsoft.com/office/drawing/2014/main" id="{686FCECF-F2A6-43EF-833B-DED52EA1CC93}"/>
              </a:ext>
            </a:extLst>
          </p:cNvPr>
          <p:cNvCxnSpPr>
            <a:cxnSpLocks/>
          </p:cNvCxnSpPr>
          <p:nvPr/>
        </p:nvCxnSpPr>
        <p:spPr>
          <a:xfrm flipV="1">
            <a:off x="4516481" y="3925692"/>
            <a:ext cx="168972" cy="982"/>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335" name="Straight Connector 334">
            <a:extLst>
              <a:ext uri="{FF2B5EF4-FFF2-40B4-BE49-F238E27FC236}">
                <a16:creationId xmlns:a16="http://schemas.microsoft.com/office/drawing/2014/main" id="{C7876E41-F149-4176-B8E1-F1552681DDDE}"/>
              </a:ext>
            </a:extLst>
          </p:cNvPr>
          <p:cNvCxnSpPr>
            <a:cxnSpLocks/>
          </p:cNvCxnSpPr>
          <p:nvPr/>
        </p:nvCxnSpPr>
        <p:spPr>
          <a:xfrm>
            <a:off x="4225628" y="8272674"/>
            <a:ext cx="658792"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a:extLst>
              <a:ext uri="{FF2B5EF4-FFF2-40B4-BE49-F238E27FC236}">
                <a16:creationId xmlns:a16="http://schemas.microsoft.com/office/drawing/2014/main" id="{15935DB4-96E3-432D-A38F-53C4C757CDB1}"/>
              </a:ext>
            </a:extLst>
          </p:cNvPr>
          <p:cNvCxnSpPr>
            <a:cxnSpLocks/>
          </p:cNvCxnSpPr>
          <p:nvPr/>
        </p:nvCxnSpPr>
        <p:spPr>
          <a:xfrm>
            <a:off x="4430508" y="5626871"/>
            <a:ext cx="744806" cy="0"/>
          </a:xfrm>
          <a:prstGeom prst="line">
            <a:avLst/>
          </a:prstGeom>
          <a:ln w="6350">
            <a:solidFill>
              <a:schemeClr val="tx2">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249" name="Rectangle 248">
            <a:extLst>
              <a:ext uri="{FF2B5EF4-FFF2-40B4-BE49-F238E27FC236}">
                <a16:creationId xmlns:a16="http://schemas.microsoft.com/office/drawing/2014/main" id="{2578074A-31CA-4A8A-BAD4-18D64D17F334}"/>
              </a:ext>
            </a:extLst>
          </p:cNvPr>
          <p:cNvSpPr/>
          <p:nvPr/>
        </p:nvSpPr>
        <p:spPr>
          <a:xfrm>
            <a:off x="11519784" y="1449400"/>
            <a:ext cx="3766358" cy="2808336"/>
          </a:xfrm>
          <a:prstGeom prst="rect">
            <a:avLst/>
          </a:prstGeom>
          <a:solidFill>
            <a:schemeClr val="accent5">
              <a:lumMod val="7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72000" defTabSz="457200">
              <a:defRPr/>
            </a:pPr>
            <a:r>
              <a:rPr lang="en-CA" sz="900" i="0" dirty="0">
                <a:solidFill>
                  <a:schemeClr val="bg1"/>
                </a:solidFill>
                <a:latin typeface="Franklin Gothic Book" panose="020B0503020102020204" pitchFamily="34" charset="0"/>
                <a:cs typeface="Arial" panose="020B0604020202020204" pitchFamily="34" charset="0"/>
              </a:rPr>
              <a:t>The organization’s </a:t>
            </a:r>
            <a:r>
              <a:rPr lang="en-CA" sz="900" b="1" i="0" dirty="0">
                <a:solidFill>
                  <a:schemeClr val="bg1"/>
                </a:solidFill>
                <a:latin typeface="Franklin Gothic Book" panose="020B0503020102020204" pitchFamily="34" charset="0"/>
                <a:cs typeface="Arial" panose="020B0604020202020204" pitchFamily="34" charset="0"/>
              </a:rPr>
              <a:t>products and services  (P/S) </a:t>
            </a:r>
            <a:r>
              <a:rPr lang="en-CA" sz="900" b="0" i="0" dirty="0">
                <a:solidFill>
                  <a:schemeClr val="bg1"/>
                </a:solidFill>
                <a:latin typeface="Franklin Gothic Book" panose="020B0503020102020204" pitchFamily="34" charset="0"/>
                <a:cs typeface="Arial" panose="020B0604020202020204" pitchFamily="34" charset="0"/>
              </a:rPr>
              <a:t>help customers, and its </a:t>
            </a:r>
            <a:r>
              <a:rPr lang="en-CA" sz="900" b="1" i="0" dirty="0">
                <a:solidFill>
                  <a:schemeClr val="bg1"/>
                </a:solidFill>
                <a:latin typeface="Franklin Gothic Book" panose="020B0503020102020204" pitchFamily="34" charset="0"/>
                <a:cs typeface="Arial" panose="020B0604020202020204" pitchFamily="34" charset="0"/>
              </a:rPr>
              <a:t>donations</a:t>
            </a:r>
            <a:r>
              <a:rPr lang="en-CA" sz="900" b="0" i="0" dirty="0">
                <a:solidFill>
                  <a:schemeClr val="bg1"/>
                </a:solidFill>
                <a:latin typeface="Franklin Gothic Book" panose="020B0503020102020204" pitchFamily="34" charset="0"/>
                <a:cs typeface="Arial" panose="020B0604020202020204" pitchFamily="34" charset="0"/>
              </a:rPr>
              <a:t> help the underserved, be restorative / regenerative on these issues:</a:t>
            </a:r>
          </a:p>
          <a:p>
            <a:pPr marL="171450" marR="0" indent="-825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CA" sz="900" b="1" i="0" dirty="0">
                <a:solidFill>
                  <a:schemeClr val="bg1"/>
                </a:solidFill>
                <a:latin typeface="Franklin Gothic Book" panose="020B0503020102020204" pitchFamily="34" charset="0"/>
                <a:cs typeface="Arial" panose="020B0604020202020204" pitchFamily="34" charset="0"/>
              </a:rPr>
              <a:t>Energy</a:t>
            </a:r>
            <a:r>
              <a:rPr lang="en-CA" sz="900" b="0" i="0" dirty="0">
                <a:solidFill>
                  <a:schemeClr val="bg1"/>
                </a:solidFill>
                <a:latin typeface="Franklin Gothic Book" panose="020B0503020102020204" pitchFamily="34" charset="0"/>
                <a:cs typeface="Arial" panose="020B0604020202020204" pitchFamily="34" charset="0"/>
              </a:rPr>
              <a:t>: Use energy significantly more efficiently, or use low-impact renewable energy</a:t>
            </a:r>
          </a:p>
          <a:p>
            <a:pPr marL="171450" marR="0" indent="-825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CA" sz="900" b="1" i="0" dirty="0">
                <a:solidFill>
                  <a:schemeClr val="bg1"/>
                </a:solidFill>
                <a:latin typeface="Franklin Gothic Book" panose="020B0503020102020204" pitchFamily="34" charset="0"/>
                <a:cs typeface="Arial" panose="020B0604020202020204" pitchFamily="34" charset="0"/>
              </a:rPr>
              <a:t>Water:</a:t>
            </a:r>
            <a:r>
              <a:rPr lang="en-CA" sz="900" b="0" i="0" dirty="0">
                <a:solidFill>
                  <a:schemeClr val="bg1"/>
                </a:solidFill>
                <a:latin typeface="Franklin Gothic Book" panose="020B0503020102020204" pitchFamily="34" charset="0"/>
                <a:cs typeface="Arial" panose="020B0604020202020204" pitchFamily="34" charset="0"/>
              </a:rPr>
              <a:t> Use water significantly more efficiently, or have access to clean water and sanitation</a:t>
            </a:r>
          </a:p>
          <a:p>
            <a:pPr marL="171450" marR="0" indent="-825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CA" sz="900" b="1" i="0" dirty="0">
                <a:solidFill>
                  <a:schemeClr val="bg1"/>
                </a:solidFill>
                <a:latin typeface="Franklin Gothic Book" panose="020B0503020102020204" pitchFamily="34" charset="0"/>
                <a:cs typeface="Arial" panose="020B0604020202020204" pitchFamily="34" charset="0"/>
              </a:rPr>
              <a:t>GHGs:</a:t>
            </a:r>
            <a:r>
              <a:rPr lang="en-CA" sz="900" b="0" i="0" dirty="0">
                <a:solidFill>
                  <a:schemeClr val="bg1"/>
                </a:solidFill>
                <a:latin typeface="Franklin Gothic Book" panose="020B0503020102020204" pitchFamily="34" charset="0"/>
                <a:cs typeface="Arial" panose="020B0604020202020204" pitchFamily="34" charset="0"/>
              </a:rPr>
              <a:t> Emit significantly fewer GHGs, or remove GHGs from the atmosphere</a:t>
            </a:r>
          </a:p>
          <a:p>
            <a:pPr marL="171450" marR="0" indent="-825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CA" sz="900" b="1" i="0" dirty="0">
                <a:solidFill>
                  <a:schemeClr val="bg1"/>
                </a:solidFill>
                <a:latin typeface="Franklin Gothic Book" panose="020B0503020102020204" pitchFamily="34" charset="0"/>
                <a:cs typeface="Arial" panose="020B0604020202020204" pitchFamily="34" charset="0"/>
              </a:rPr>
              <a:t>Non-GHGs</a:t>
            </a:r>
            <a:r>
              <a:rPr lang="en-CA" sz="900" b="0" i="0" dirty="0">
                <a:solidFill>
                  <a:schemeClr val="bg1"/>
                </a:solidFill>
                <a:latin typeface="Franklin Gothic Book" panose="020B0503020102020204" pitchFamily="34" charset="0"/>
                <a:cs typeface="Arial" panose="020B0604020202020204" pitchFamily="34" charset="0"/>
              </a:rPr>
              <a:t>: Generate fewer non-GHG harmful emissions, or remove them from air, land, or soil</a:t>
            </a:r>
          </a:p>
          <a:p>
            <a:pPr marL="171450" marR="0" indent="-825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CA" sz="900" b="1" i="0" dirty="0">
                <a:solidFill>
                  <a:schemeClr val="bg1"/>
                </a:solidFill>
                <a:latin typeface="Franklin Gothic Book" panose="020B0503020102020204" pitchFamily="34" charset="0"/>
                <a:cs typeface="Arial" panose="020B0604020202020204" pitchFamily="34" charset="0"/>
              </a:rPr>
              <a:t>Waste</a:t>
            </a:r>
            <a:r>
              <a:rPr lang="en-CA" sz="900" b="0" i="0" dirty="0">
                <a:solidFill>
                  <a:schemeClr val="bg1"/>
                </a:solidFill>
                <a:latin typeface="Franklin Gothic Book" panose="020B0503020102020204" pitchFamily="34" charset="0"/>
                <a:cs typeface="Arial" panose="020B0604020202020204" pitchFamily="34" charset="0"/>
              </a:rPr>
              <a:t>: Generate significantly less waste, repurpose more waste, or remove waste from the environment</a:t>
            </a:r>
          </a:p>
          <a:p>
            <a:pPr marL="171450" marR="0" indent="-825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CA" sz="900" b="1" i="0" dirty="0">
                <a:solidFill>
                  <a:schemeClr val="bg1"/>
                </a:solidFill>
                <a:latin typeface="Franklin Gothic Book" panose="020B0503020102020204" pitchFamily="34" charset="0"/>
                <a:cs typeface="Arial" panose="020B0604020202020204" pitchFamily="34" charset="0"/>
              </a:rPr>
              <a:t>Encroachment:</a:t>
            </a:r>
            <a:r>
              <a:rPr lang="en-CA" sz="900" b="0" i="0" dirty="0">
                <a:solidFill>
                  <a:schemeClr val="bg1"/>
                </a:solidFill>
                <a:latin typeface="Franklin Gothic Book" panose="020B0503020102020204" pitchFamily="34" charset="0"/>
                <a:cs typeface="Arial" panose="020B0604020202020204" pitchFamily="34" charset="0"/>
              </a:rPr>
              <a:t> Protect or restore terrestrial or marine ecosystems, or cultural heritage sites</a:t>
            </a:r>
            <a:endParaRPr lang="en-US" sz="900" b="0" i="0" dirty="0">
              <a:solidFill>
                <a:schemeClr val="bg1"/>
              </a:solidFill>
              <a:latin typeface="Franklin Gothic Book" panose="020B0503020102020204" pitchFamily="34" charset="0"/>
              <a:cs typeface="Arial" panose="020B0604020202020204" pitchFamily="34" charset="0"/>
            </a:endParaRPr>
          </a:p>
        </p:txBody>
      </p:sp>
      <p:sp>
        <p:nvSpPr>
          <p:cNvPr id="137" name="Rectangle 136"/>
          <p:cNvSpPr/>
          <p:nvPr/>
        </p:nvSpPr>
        <p:spPr>
          <a:xfrm>
            <a:off x="211560" y="1765085"/>
            <a:ext cx="4317019" cy="396000"/>
          </a:xfrm>
          <a:prstGeom prst="rect">
            <a:avLst/>
          </a:prstGeom>
          <a:solidFill>
            <a:schemeClr val="accent5">
              <a:lumMod val="7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GB" sz="880" b="1" dirty="0">
                <a:solidFill>
                  <a:schemeClr val="bg1"/>
                </a:solidFill>
                <a:ea typeface="Jaldi" charset="0"/>
                <a:cs typeface="Jaldi" charset="0"/>
              </a:rPr>
              <a:t>GHGs: </a:t>
            </a:r>
            <a:r>
              <a:rPr lang="en-GB" sz="880" dirty="0">
                <a:solidFill>
                  <a:schemeClr val="bg1"/>
                </a:solidFill>
                <a:ea typeface="Jaldi" charset="0"/>
                <a:cs typeface="Jaldi" charset="0"/>
              </a:rPr>
              <a:t>How much Scope 1 and 2 emissions were reduced from a baseline year; identification of relevant sources of Scope 3 emissions.</a:t>
            </a:r>
            <a:endParaRPr lang="en-US" sz="880" dirty="0">
              <a:solidFill>
                <a:schemeClr val="bg1"/>
              </a:solidFill>
              <a:ea typeface="Jaldi" charset="0"/>
              <a:cs typeface="Jaldi" charset="0"/>
            </a:endParaRPr>
          </a:p>
        </p:txBody>
      </p:sp>
      <p:cxnSp>
        <p:nvCxnSpPr>
          <p:cNvPr id="224" name="Straight Connector 223">
            <a:extLst>
              <a:ext uri="{FF2B5EF4-FFF2-40B4-BE49-F238E27FC236}">
                <a16:creationId xmlns:a16="http://schemas.microsoft.com/office/drawing/2014/main" id="{E0348501-2B9B-49F2-81D4-853DE8A3A9D3}"/>
              </a:ext>
            </a:extLst>
          </p:cNvPr>
          <p:cNvCxnSpPr>
            <a:cxnSpLocks/>
          </p:cNvCxnSpPr>
          <p:nvPr/>
        </p:nvCxnSpPr>
        <p:spPr>
          <a:xfrm flipV="1">
            <a:off x="4514334" y="3090814"/>
            <a:ext cx="168972" cy="982"/>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sp>
        <p:nvSpPr>
          <p:cNvPr id="139" name="Rectangle 138"/>
          <p:cNvSpPr/>
          <p:nvPr/>
        </p:nvSpPr>
        <p:spPr>
          <a:xfrm>
            <a:off x="211560" y="3788692"/>
            <a:ext cx="4317019" cy="252000"/>
          </a:xfrm>
          <a:prstGeom prst="rect">
            <a:avLst/>
          </a:prstGeom>
          <a:solidFill>
            <a:schemeClr val="accent5">
              <a:lumMod val="7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GB" sz="880" b="1" dirty="0">
                <a:solidFill>
                  <a:schemeClr val="bg1"/>
                </a:solidFill>
                <a:ea typeface="Jaldi" charset="0"/>
                <a:cs typeface="Jaldi" charset="0"/>
              </a:rPr>
              <a:t>Encroachment: </a:t>
            </a:r>
            <a:r>
              <a:rPr lang="en-GB" sz="880" dirty="0">
                <a:solidFill>
                  <a:schemeClr val="bg1"/>
                </a:solidFill>
                <a:ea typeface="Jaldi" charset="0"/>
                <a:cs typeface="Jaldi" charset="0"/>
              </a:rPr>
              <a:t>How many sites do not encroach on ecosystems or communities.  </a:t>
            </a:r>
            <a:endParaRPr lang="en-US" sz="880" dirty="0">
              <a:solidFill>
                <a:schemeClr val="bg1"/>
              </a:solidFill>
              <a:ea typeface="Jaldi" charset="0"/>
              <a:cs typeface="Jaldi" charset="0"/>
            </a:endParaRPr>
          </a:p>
        </p:txBody>
      </p:sp>
      <p:cxnSp>
        <p:nvCxnSpPr>
          <p:cNvPr id="218" name="Straight Connector 217">
            <a:extLst>
              <a:ext uri="{FF2B5EF4-FFF2-40B4-BE49-F238E27FC236}">
                <a16:creationId xmlns:a16="http://schemas.microsoft.com/office/drawing/2014/main" id="{4F89340D-8957-41C5-A4C9-9D7B7B4DD832}"/>
              </a:ext>
            </a:extLst>
          </p:cNvPr>
          <p:cNvCxnSpPr>
            <a:cxnSpLocks/>
          </p:cNvCxnSpPr>
          <p:nvPr/>
        </p:nvCxnSpPr>
        <p:spPr>
          <a:xfrm>
            <a:off x="4350135" y="6111766"/>
            <a:ext cx="730941" cy="0"/>
          </a:xfrm>
          <a:prstGeom prst="line">
            <a:avLst/>
          </a:prstGeom>
          <a:ln w="6350">
            <a:solidFill>
              <a:schemeClr val="tx2">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a:extLst>
              <a:ext uri="{FF2B5EF4-FFF2-40B4-BE49-F238E27FC236}">
                <a16:creationId xmlns:a16="http://schemas.microsoft.com/office/drawing/2014/main" id="{B9D3308E-7F35-4214-A272-41D2B4B388BA}"/>
              </a:ext>
            </a:extLst>
          </p:cNvPr>
          <p:cNvCxnSpPr>
            <a:cxnSpLocks/>
          </p:cNvCxnSpPr>
          <p:nvPr/>
        </p:nvCxnSpPr>
        <p:spPr>
          <a:xfrm>
            <a:off x="4467585" y="6542948"/>
            <a:ext cx="1028689" cy="0"/>
          </a:xfrm>
          <a:prstGeom prst="line">
            <a:avLst/>
          </a:prstGeom>
          <a:ln w="6350">
            <a:solidFill>
              <a:schemeClr val="tx2">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279" name="Rectangle 278">
            <a:extLst>
              <a:ext uri="{FF2B5EF4-FFF2-40B4-BE49-F238E27FC236}">
                <a16:creationId xmlns:a16="http://schemas.microsoft.com/office/drawing/2014/main" id="{4F2DCD7A-67B7-4ED8-A400-FEE889035767}"/>
              </a:ext>
            </a:extLst>
          </p:cNvPr>
          <p:cNvSpPr/>
          <p:nvPr/>
        </p:nvSpPr>
        <p:spPr>
          <a:xfrm>
            <a:off x="5014457" y="6456900"/>
            <a:ext cx="2537325" cy="180000"/>
          </a:xfrm>
          <a:prstGeom prst="rect">
            <a:avLst/>
          </a:prstGeom>
          <a:solidFill>
            <a:srgbClr val="68A4E7"/>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Diversity, equity and inclusion</a:t>
            </a:r>
            <a:endParaRPr lang="en-CA" sz="881" dirty="0"/>
          </a:p>
        </p:txBody>
      </p:sp>
      <p:sp>
        <p:nvSpPr>
          <p:cNvPr id="286" name="Rectangle 285">
            <a:extLst>
              <a:ext uri="{FF2B5EF4-FFF2-40B4-BE49-F238E27FC236}">
                <a16:creationId xmlns:a16="http://schemas.microsoft.com/office/drawing/2014/main" id="{11B1F428-4F62-4C5A-BD82-FDD91AB9864A}"/>
              </a:ext>
            </a:extLst>
          </p:cNvPr>
          <p:cNvSpPr/>
          <p:nvPr/>
        </p:nvSpPr>
        <p:spPr>
          <a:xfrm>
            <a:off x="5014457" y="5927049"/>
            <a:ext cx="2537325" cy="417899"/>
          </a:xfrm>
          <a:prstGeom prst="rect">
            <a:avLst/>
          </a:prstGeom>
          <a:solidFill>
            <a:srgbClr val="67A4E7"/>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Engagement &amp; satisfaction: </a:t>
            </a:r>
            <a:r>
              <a:rPr lang="en-CA" sz="881" dirty="0"/>
              <a:t>Handbook; </a:t>
            </a:r>
            <a:r>
              <a:rPr lang="en-CA" sz="881" b="1" dirty="0"/>
              <a:t>f</a:t>
            </a:r>
            <a:r>
              <a:rPr lang="en-CA" sz="881" dirty="0"/>
              <a:t>lexibility; flex / leave policies; worker voice; attrition; certifications</a:t>
            </a:r>
          </a:p>
        </p:txBody>
      </p:sp>
      <p:sp>
        <p:nvSpPr>
          <p:cNvPr id="289" name="Rectangle 288">
            <a:extLst>
              <a:ext uri="{FF2B5EF4-FFF2-40B4-BE49-F238E27FC236}">
                <a16:creationId xmlns:a16="http://schemas.microsoft.com/office/drawing/2014/main" id="{1CCD4CAC-F03F-4203-AB60-9E46D5697261}"/>
              </a:ext>
            </a:extLst>
          </p:cNvPr>
          <p:cNvSpPr/>
          <p:nvPr/>
        </p:nvSpPr>
        <p:spPr>
          <a:xfrm>
            <a:off x="5014457" y="5408844"/>
            <a:ext cx="2537325" cy="436054"/>
          </a:xfrm>
          <a:prstGeom prst="rect">
            <a:avLst/>
          </a:prstGeom>
          <a:solidFill>
            <a:srgbClr val="68A4E7"/>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Career development: </a:t>
            </a:r>
            <a:r>
              <a:rPr lang="en-CA" sz="881" dirty="0"/>
              <a:t>Internal promotions; job &amp; life skills training; performance reviews; severance / termination policies</a:t>
            </a:r>
          </a:p>
        </p:txBody>
      </p:sp>
      <p:sp>
        <p:nvSpPr>
          <p:cNvPr id="297" name="Rectangle 296">
            <a:extLst>
              <a:ext uri="{FF2B5EF4-FFF2-40B4-BE49-F238E27FC236}">
                <a16:creationId xmlns:a16="http://schemas.microsoft.com/office/drawing/2014/main" id="{B30BCED6-910E-456E-95C8-6BF8C727B414}"/>
              </a:ext>
            </a:extLst>
          </p:cNvPr>
          <p:cNvSpPr/>
          <p:nvPr/>
        </p:nvSpPr>
        <p:spPr>
          <a:xfrm>
            <a:off x="211560" y="6344948"/>
            <a:ext cx="4317019" cy="396000"/>
          </a:xfrm>
          <a:prstGeom prst="rect">
            <a:avLst/>
          </a:prstGeom>
          <a:solidFill>
            <a:schemeClr val="tx2">
              <a:lumMod val="75000"/>
              <a:lumOff val="2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CA" sz="880" b="1" dirty="0">
                <a:solidFill>
                  <a:schemeClr val="bg1"/>
                </a:solidFill>
                <a:ea typeface="Jaldi" charset="0"/>
                <a:cs typeface="Jaldi" charset="0"/>
              </a:rPr>
              <a:t>Employee diversity, equity and inclusion (DEI):</a:t>
            </a:r>
            <a:r>
              <a:rPr lang="en-CA" sz="880" dirty="0">
                <a:solidFill>
                  <a:schemeClr val="bg1"/>
                </a:solidFill>
                <a:ea typeface="Jaldi" charset="0"/>
                <a:cs typeface="Jaldi" charset="0"/>
              </a:rPr>
              <a:t> Policies on diversity include anti-discrimination and pay equity policies. </a:t>
            </a:r>
          </a:p>
        </p:txBody>
      </p:sp>
      <p:cxnSp>
        <p:nvCxnSpPr>
          <p:cNvPr id="337" name="Straight Connector 336">
            <a:extLst>
              <a:ext uri="{FF2B5EF4-FFF2-40B4-BE49-F238E27FC236}">
                <a16:creationId xmlns:a16="http://schemas.microsoft.com/office/drawing/2014/main" id="{B957566D-2639-451B-B5C0-816576EC66E5}"/>
              </a:ext>
            </a:extLst>
          </p:cNvPr>
          <p:cNvCxnSpPr>
            <a:cxnSpLocks/>
          </p:cNvCxnSpPr>
          <p:nvPr/>
        </p:nvCxnSpPr>
        <p:spPr>
          <a:xfrm>
            <a:off x="4481676" y="1602447"/>
            <a:ext cx="866205"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sp>
        <p:nvSpPr>
          <p:cNvPr id="319" name="Rectangle 318">
            <a:extLst>
              <a:ext uri="{FF2B5EF4-FFF2-40B4-BE49-F238E27FC236}">
                <a16:creationId xmlns:a16="http://schemas.microsoft.com/office/drawing/2014/main" id="{DEAC826A-C070-43F7-9C93-0C144B1137AA}"/>
              </a:ext>
            </a:extLst>
          </p:cNvPr>
          <p:cNvSpPr/>
          <p:nvPr/>
        </p:nvSpPr>
        <p:spPr>
          <a:xfrm>
            <a:off x="5377750" y="3176596"/>
            <a:ext cx="1962602" cy="1265008"/>
          </a:xfrm>
          <a:prstGeom prst="rect">
            <a:avLst/>
          </a:prstGeom>
          <a:solidFill>
            <a:schemeClr val="bg1"/>
          </a:solidFill>
          <a:ln w="3175">
            <a:solidFill>
              <a:schemeClr val="tx1">
                <a:lumMod val="75000"/>
                <a:lumOff val="25000"/>
              </a:schemeClr>
            </a:solidFill>
          </a:ln>
        </p:spPr>
        <p:txBody>
          <a:bodyPr wrap="square">
            <a:noAutofit/>
          </a:bodyPr>
          <a:lstStyle/>
          <a:p>
            <a:r>
              <a:rPr lang="en-CA" sz="771" b="1" dirty="0">
                <a:solidFill>
                  <a:schemeClr val="tx1">
                    <a:lumMod val="75000"/>
                    <a:lumOff val="25000"/>
                  </a:schemeClr>
                </a:solidFill>
                <a:latin typeface="Calibri" panose="020F0502020204030204" pitchFamily="34" charset="0"/>
              </a:rPr>
              <a:t>Legend - Colors of Impact Areas</a:t>
            </a:r>
            <a:br>
              <a:rPr lang="en-CA" sz="771" dirty="0">
                <a:solidFill>
                  <a:schemeClr val="tx1">
                    <a:lumMod val="75000"/>
                    <a:lumOff val="25000"/>
                  </a:schemeClr>
                </a:solidFill>
                <a:latin typeface="Calibri" panose="020F0502020204030204" pitchFamily="34" charset="0"/>
              </a:rPr>
            </a:br>
            <a:r>
              <a:rPr lang="en-CA" sz="771" dirty="0">
                <a:solidFill>
                  <a:schemeClr val="tx1">
                    <a:lumMod val="75000"/>
                    <a:lumOff val="25000"/>
                  </a:schemeClr>
                </a:solidFill>
                <a:latin typeface="Calibri" panose="020F0502020204030204" pitchFamily="34" charset="0"/>
              </a:rPr>
              <a:t>         Governance</a:t>
            </a:r>
          </a:p>
          <a:p>
            <a:r>
              <a:rPr lang="en-CA" sz="771" dirty="0">
                <a:solidFill>
                  <a:schemeClr val="tx1">
                    <a:lumMod val="75000"/>
                    <a:lumOff val="25000"/>
                  </a:schemeClr>
                </a:solidFill>
                <a:latin typeface="Calibri" panose="020F0502020204030204" pitchFamily="34" charset="0"/>
              </a:rPr>
              <a:t>         Workers</a:t>
            </a:r>
          </a:p>
          <a:p>
            <a:r>
              <a:rPr lang="en-CA" sz="771" dirty="0">
                <a:solidFill>
                  <a:schemeClr val="tx1">
                    <a:lumMod val="75000"/>
                    <a:lumOff val="25000"/>
                  </a:schemeClr>
                </a:solidFill>
                <a:latin typeface="Calibri" panose="020F0502020204030204" pitchFamily="34" charset="0"/>
              </a:rPr>
              <a:t>         Community</a:t>
            </a:r>
          </a:p>
          <a:p>
            <a:r>
              <a:rPr lang="en-CA" sz="771" dirty="0">
                <a:solidFill>
                  <a:schemeClr val="tx1">
                    <a:lumMod val="75000"/>
                    <a:lumOff val="25000"/>
                  </a:schemeClr>
                </a:solidFill>
                <a:latin typeface="Calibri" panose="020F0502020204030204" pitchFamily="34" charset="0"/>
              </a:rPr>
              <a:t>         Environment</a:t>
            </a:r>
          </a:p>
          <a:p>
            <a:r>
              <a:rPr lang="en-CA" sz="771" dirty="0">
                <a:solidFill>
                  <a:schemeClr val="tx1">
                    <a:lumMod val="75000"/>
                    <a:lumOff val="25000"/>
                  </a:schemeClr>
                </a:solidFill>
                <a:latin typeface="Calibri" panose="020F0502020204030204" pitchFamily="34" charset="0"/>
              </a:rPr>
              <a:t>         Customers</a:t>
            </a:r>
          </a:p>
          <a:p>
            <a:r>
              <a:rPr lang="en-CA" sz="771" dirty="0">
                <a:solidFill>
                  <a:schemeClr val="tx1">
                    <a:lumMod val="75000"/>
                    <a:lumOff val="25000"/>
                  </a:schemeClr>
                </a:solidFill>
                <a:latin typeface="Calibri" panose="020F0502020204030204" pitchFamily="34" charset="0"/>
              </a:rPr>
              <a:t>P/S: Products and / or services</a:t>
            </a:r>
          </a:p>
          <a:p>
            <a:r>
              <a:rPr lang="en-CA" sz="771" dirty="0">
                <a:solidFill>
                  <a:schemeClr val="tx1">
                    <a:lumMod val="75000"/>
                    <a:lumOff val="25000"/>
                  </a:schemeClr>
                </a:solidFill>
                <a:latin typeface="Calibri" panose="020F0502020204030204" pitchFamily="34" charset="0"/>
              </a:rPr>
              <a:t>ESOP: Employee stock ownership plan</a:t>
            </a:r>
          </a:p>
          <a:p>
            <a:r>
              <a:rPr lang="en-CA" sz="771" dirty="0">
                <a:solidFill>
                  <a:schemeClr val="tx1">
                    <a:lumMod val="75000"/>
                    <a:lumOff val="25000"/>
                  </a:schemeClr>
                </a:solidFill>
                <a:latin typeface="Calibri" panose="020F0502020204030204" pitchFamily="34" charset="0"/>
              </a:rPr>
              <a:t>EM only: Only applies in emerging markets</a:t>
            </a:r>
          </a:p>
          <a:p>
            <a:r>
              <a:rPr lang="en-CA" sz="771" dirty="0">
                <a:solidFill>
                  <a:schemeClr val="tx1">
                    <a:lumMod val="75000"/>
                    <a:lumOff val="25000"/>
                  </a:schemeClr>
                </a:solidFill>
                <a:latin typeface="Calibri" panose="020F0502020204030204" pitchFamily="34" charset="0"/>
              </a:rPr>
              <a:t>DM only: Only applies in developed markets</a:t>
            </a:r>
          </a:p>
          <a:p>
            <a:endParaRPr lang="en-CA" sz="771" dirty="0">
              <a:solidFill>
                <a:schemeClr val="tx1">
                  <a:lumMod val="75000"/>
                  <a:lumOff val="25000"/>
                </a:schemeClr>
              </a:solidFill>
            </a:endParaRPr>
          </a:p>
        </p:txBody>
      </p:sp>
      <p:cxnSp>
        <p:nvCxnSpPr>
          <p:cNvPr id="381" name="Straight Connector 380">
            <a:extLst>
              <a:ext uri="{FF2B5EF4-FFF2-40B4-BE49-F238E27FC236}">
                <a16:creationId xmlns:a16="http://schemas.microsoft.com/office/drawing/2014/main" id="{F3A0FFAF-89B5-4C89-B26F-6CC17CD387EE}"/>
              </a:ext>
            </a:extLst>
          </p:cNvPr>
          <p:cNvCxnSpPr>
            <a:cxnSpLocks/>
          </p:cNvCxnSpPr>
          <p:nvPr/>
        </p:nvCxnSpPr>
        <p:spPr>
          <a:xfrm>
            <a:off x="4685477" y="2047915"/>
            <a:ext cx="0" cy="375993"/>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382" name="Straight Connector 381">
            <a:extLst>
              <a:ext uri="{FF2B5EF4-FFF2-40B4-BE49-F238E27FC236}">
                <a16:creationId xmlns:a16="http://schemas.microsoft.com/office/drawing/2014/main" id="{2B237369-918E-4D80-BA35-552066C1609A}"/>
              </a:ext>
            </a:extLst>
          </p:cNvPr>
          <p:cNvCxnSpPr>
            <a:cxnSpLocks/>
          </p:cNvCxnSpPr>
          <p:nvPr/>
        </p:nvCxnSpPr>
        <p:spPr>
          <a:xfrm>
            <a:off x="4685453" y="2047918"/>
            <a:ext cx="859095" cy="2604"/>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a:extLst>
              <a:ext uri="{FF2B5EF4-FFF2-40B4-BE49-F238E27FC236}">
                <a16:creationId xmlns:a16="http://schemas.microsoft.com/office/drawing/2014/main" id="{2036114E-4F6A-4CB1-959C-46D098F161D6}"/>
              </a:ext>
            </a:extLst>
          </p:cNvPr>
          <p:cNvCxnSpPr>
            <a:cxnSpLocks/>
          </p:cNvCxnSpPr>
          <p:nvPr/>
        </p:nvCxnSpPr>
        <p:spPr>
          <a:xfrm>
            <a:off x="4429885" y="3491636"/>
            <a:ext cx="255592"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a:extLst>
              <a:ext uri="{FF2B5EF4-FFF2-40B4-BE49-F238E27FC236}">
                <a16:creationId xmlns:a16="http://schemas.microsoft.com/office/drawing/2014/main" id="{09D19B1B-3332-481F-BFD2-3867484C8BB8}"/>
              </a:ext>
            </a:extLst>
          </p:cNvPr>
          <p:cNvCxnSpPr>
            <a:cxnSpLocks/>
          </p:cNvCxnSpPr>
          <p:nvPr/>
        </p:nvCxnSpPr>
        <p:spPr>
          <a:xfrm>
            <a:off x="4685477" y="2750250"/>
            <a:ext cx="0" cy="117731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24" name="Straight Connector 423">
            <a:extLst>
              <a:ext uri="{FF2B5EF4-FFF2-40B4-BE49-F238E27FC236}">
                <a16:creationId xmlns:a16="http://schemas.microsoft.com/office/drawing/2014/main" id="{AEEA2AAE-94EF-41E5-81A1-A33BFCAB6A63}"/>
              </a:ext>
            </a:extLst>
          </p:cNvPr>
          <p:cNvCxnSpPr>
            <a:cxnSpLocks/>
          </p:cNvCxnSpPr>
          <p:nvPr/>
        </p:nvCxnSpPr>
        <p:spPr>
          <a:xfrm>
            <a:off x="4931639" y="2507004"/>
            <a:ext cx="0" cy="416752"/>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a:extLst>
              <a:ext uri="{FF2B5EF4-FFF2-40B4-BE49-F238E27FC236}">
                <a16:creationId xmlns:a16="http://schemas.microsoft.com/office/drawing/2014/main" id="{EB271FF7-06BC-4687-9A09-46D4244630D6}"/>
              </a:ext>
            </a:extLst>
          </p:cNvPr>
          <p:cNvCxnSpPr>
            <a:cxnSpLocks/>
          </p:cNvCxnSpPr>
          <p:nvPr/>
        </p:nvCxnSpPr>
        <p:spPr>
          <a:xfrm>
            <a:off x="4931639" y="2513989"/>
            <a:ext cx="449669"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26" name="Straight Connector 425">
            <a:extLst>
              <a:ext uri="{FF2B5EF4-FFF2-40B4-BE49-F238E27FC236}">
                <a16:creationId xmlns:a16="http://schemas.microsoft.com/office/drawing/2014/main" id="{A942078A-EDC8-4EE3-A130-355641820AA1}"/>
              </a:ext>
            </a:extLst>
          </p:cNvPr>
          <p:cNvCxnSpPr>
            <a:cxnSpLocks/>
          </p:cNvCxnSpPr>
          <p:nvPr/>
        </p:nvCxnSpPr>
        <p:spPr>
          <a:xfrm>
            <a:off x="4931639" y="2923756"/>
            <a:ext cx="363671"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30" name="Straight Connector 429">
            <a:extLst>
              <a:ext uri="{FF2B5EF4-FFF2-40B4-BE49-F238E27FC236}">
                <a16:creationId xmlns:a16="http://schemas.microsoft.com/office/drawing/2014/main" id="{BB4609E4-0F37-42E2-9749-55C170E9C3FF}"/>
              </a:ext>
            </a:extLst>
          </p:cNvPr>
          <p:cNvCxnSpPr>
            <a:cxnSpLocks/>
          </p:cNvCxnSpPr>
          <p:nvPr/>
        </p:nvCxnSpPr>
        <p:spPr>
          <a:xfrm>
            <a:off x="4685456" y="2750250"/>
            <a:ext cx="244243"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35" name="Straight Connector 434">
            <a:extLst>
              <a:ext uri="{FF2B5EF4-FFF2-40B4-BE49-F238E27FC236}">
                <a16:creationId xmlns:a16="http://schemas.microsoft.com/office/drawing/2014/main" id="{D261465F-9A24-4D35-BD3B-6CB15039DE6F}"/>
              </a:ext>
            </a:extLst>
          </p:cNvPr>
          <p:cNvCxnSpPr>
            <a:cxnSpLocks/>
          </p:cNvCxnSpPr>
          <p:nvPr/>
        </p:nvCxnSpPr>
        <p:spPr>
          <a:xfrm>
            <a:off x="4375434" y="4761624"/>
            <a:ext cx="773098" cy="0"/>
          </a:xfrm>
          <a:prstGeom prst="line">
            <a:avLst/>
          </a:prstGeom>
          <a:ln w="6350">
            <a:solidFill>
              <a:schemeClr val="tx2">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455" name="Straight Connector 454">
            <a:extLst>
              <a:ext uri="{FF2B5EF4-FFF2-40B4-BE49-F238E27FC236}">
                <a16:creationId xmlns:a16="http://schemas.microsoft.com/office/drawing/2014/main" id="{9516A78E-3D82-4CD3-B514-55ABD2516CB6}"/>
              </a:ext>
            </a:extLst>
          </p:cNvPr>
          <p:cNvCxnSpPr>
            <a:cxnSpLocks/>
          </p:cNvCxnSpPr>
          <p:nvPr/>
        </p:nvCxnSpPr>
        <p:spPr>
          <a:xfrm>
            <a:off x="4489473" y="5193127"/>
            <a:ext cx="773098" cy="0"/>
          </a:xfrm>
          <a:prstGeom prst="line">
            <a:avLst/>
          </a:prstGeom>
          <a:ln w="6350">
            <a:solidFill>
              <a:schemeClr val="tx2">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288" name="Rectangle 287">
            <a:extLst>
              <a:ext uri="{FF2B5EF4-FFF2-40B4-BE49-F238E27FC236}">
                <a16:creationId xmlns:a16="http://schemas.microsoft.com/office/drawing/2014/main" id="{967CA322-1111-4A15-801F-3D3FC85954FF}"/>
              </a:ext>
            </a:extLst>
          </p:cNvPr>
          <p:cNvSpPr/>
          <p:nvPr/>
        </p:nvSpPr>
        <p:spPr>
          <a:xfrm>
            <a:off x="5014457" y="5019706"/>
            <a:ext cx="2537325" cy="317130"/>
          </a:xfrm>
          <a:prstGeom prst="rect">
            <a:avLst/>
          </a:prstGeom>
          <a:solidFill>
            <a:srgbClr val="67A4E7"/>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Health, wellness &amp; safety: </a:t>
            </a:r>
            <a:r>
              <a:rPr lang="en-CA" sz="881" dirty="0"/>
              <a:t>Healthcare plans; wellness programs; </a:t>
            </a:r>
            <a:r>
              <a:rPr lang="en-CA" sz="881" dirty="0" err="1"/>
              <a:t>occupat’l</a:t>
            </a:r>
            <a:r>
              <a:rPr lang="en-CA" sz="881" dirty="0"/>
              <a:t> health &amp; safety</a:t>
            </a:r>
          </a:p>
        </p:txBody>
      </p:sp>
      <p:cxnSp>
        <p:nvCxnSpPr>
          <p:cNvPr id="354" name="Straight Connector 353">
            <a:extLst>
              <a:ext uri="{FF2B5EF4-FFF2-40B4-BE49-F238E27FC236}">
                <a16:creationId xmlns:a16="http://schemas.microsoft.com/office/drawing/2014/main" id="{88BDEEC8-1606-4BCE-9835-4BB010EC6788}"/>
              </a:ext>
            </a:extLst>
          </p:cNvPr>
          <p:cNvCxnSpPr>
            <a:cxnSpLocks/>
          </p:cNvCxnSpPr>
          <p:nvPr/>
        </p:nvCxnSpPr>
        <p:spPr>
          <a:xfrm>
            <a:off x="4332503" y="2419528"/>
            <a:ext cx="355916"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sp>
        <p:nvSpPr>
          <p:cNvPr id="132" name="Rectangle 131"/>
          <p:cNvSpPr/>
          <p:nvPr/>
        </p:nvSpPr>
        <p:spPr>
          <a:xfrm>
            <a:off x="211560" y="2247832"/>
            <a:ext cx="4317019" cy="396000"/>
          </a:xfrm>
          <a:prstGeom prst="rect">
            <a:avLst/>
          </a:prstGeom>
          <a:solidFill>
            <a:schemeClr val="accent5">
              <a:lumMod val="7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CA" sz="880" b="1" dirty="0">
                <a:solidFill>
                  <a:schemeClr val="bg1"/>
                </a:solidFill>
                <a:ea typeface="Jaldi" charset="0"/>
                <a:cs typeface="Jaldi" charset="0"/>
              </a:rPr>
              <a:t>Water: </a:t>
            </a:r>
            <a:r>
              <a:rPr lang="en-CA" sz="880" dirty="0">
                <a:solidFill>
                  <a:schemeClr val="bg1"/>
                </a:solidFill>
                <a:ea typeface="Jaldi" charset="0"/>
                <a:cs typeface="Jaldi" charset="0"/>
              </a:rPr>
              <a:t>How much water is from unstressed water regions, and is safely treated when discharged.</a:t>
            </a:r>
          </a:p>
        </p:txBody>
      </p:sp>
      <p:sp>
        <p:nvSpPr>
          <p:cNvPr id="146" name="Rectangle 145"/>
          <p:cNvSpPr/>
          <p:nvPr/>
        </p:nvSpPr>
        <p:spPr>
          <a:xfrm>
            <a:off x="211560" y="4627854"/>
            <a:ext cx="4317019" cy="252000"/>
          </a:xfrm>
          <a:prstGeom prst="rect">
            <a:avLst/>
          </a:prstGeom>
          <a:solidFill>
            <a:srgbClr val="19579B"/>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GB" sz="880" b="1" dirty="0">
                <a:solidFill>
                  <a:schemeClr val="bg1"/>
                </a:solidFill>
                <a:ea typeface="Jaldi" charset="0"/>
                <a:cs typeface="Jaldi" charset="0"/>
              </a:rPr>
              <a:t>Employees: </a:t>
            </a:r>
            <a:r>
              <a:rPr lang="en-GB" sz="880" dirty="0">
                <a:solidFill>
                  <a:schemeClr val="bg1"/>
                </a:solidFill>
                <a:ea typeface="Jaldi" charset="0"/>
                <a:cs typeface="Jaldi" charset="0"/>
              </a:rPr>
              <a:t>How many employees are paid at least a living wage.</a:t>
            </a:r>
            <a:endParaRPr lang="en-US" sz="880" dirty="0">
              <a:solidFill>
                <a:schemeClr val="bg1"/>
              </a:solidFill>
              <a:ea typeface="Jaldi" charset="0"/>
              <a:cs typeface="Jaldi" charset="0"/>
            </a:endParaRPr>
          </a:p>
        </p:txBody>
      </p:sp>
      <p:sp>
        <p:nvSpPr>
          <p:cNvPr id="147" name="Rectangle 146"/>
          <p:cNvSpPr/>
          <p:nvPr/>
        </p:nvSpPr>
        <p:spPr>
          <a:xfrm>
            <a:off x="211560" y="5413573"/>
            <a:ext cx="4317019" cy="396000"/>
          </a:xfrm>
          <a:prstGeom prst="rect">
            <a:avLst/>
          </a:prstGeom>
          <a:solidFill>
            <a:schemeClr val="tx2">
              <a:lumMod val="75000"/>
              <a:lumOff val="2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GB" sz="880" b="1" dirty="0">
                <a:solidFill>
                  <a:schemeClr val="bg1"/>
                </a:solidFill>
                <a:ea typeface="Jaldi" charset="0"/>
                <a:cs typeface="Jaldi" charset="0"/>
              </a:rPr>
              <a:t>Employee terms:  </a:t>
            </a:r>
            <a:r>
              <a:rPr lang="en-GB" sz="880" dirty="0">
                <a:solidFill>
                  <a:schemeClr val="bg1"/>
                </a:solidFill>
                <a:ea typeface="Jaldi" charset="0"/>
                <a:cs typeface="Jaldi" charset="0"/>
              </a:rPr>
              <a:t>How many fair </a:t>
            </a:r>
            <a:r>
              <a:rPr lang="en-CA" sz="880" dirty="0">
                <a:solidFill>
                  <a:schemeClr val="bg1"/>
                </a:solidFill>
                <a:ea typeface="Jaldi" charset="0"/>
                <a:cs typeface="Jaldi" charset="0"/>
              </a:rPr>
              <a:t>employment terms, aligned with human rights, are included in employment contracts.</a:t>
            </a:r>
            <a:endParaRPr lang="en-US" sz="880" b="1" dirty="0">
              <a:solidFill>
                <a:schemeClr val="bg1"/>
              </a:solidFill>
              <a:ea typeface="Jaldi" charset="0"/>
              <a:cs typeface="Jaldi" charset="0"/>
            </a:endParaRPr>
          </a:p>
        </p:txBody>
      </p:sp>
      <p:sp>
        <p:nvSpPr>
          <p:cNvPr id="149" name="Rectangle 148"/>
          <p:cNvSpPr/>
          <p:nvPr/>
        </p:nvSpPr>
        <p:spPr>
          <a:xfrm>
            <a:off x="211560" y="5883189"/>
            <a:ext cx="4317019" cy="396000"/>
          </a:xfrm>
          <a:prstGeom prst="rect">
            <a:avLst/>
          </a:prstGeom>
          <a:solidFill>
            <a:schemeClr val="tx2">
              <a:lumMod val="75000"/>
              <a:lumOff val="2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GB" sz="880" b="1" dirty="0">
                <a:solidFill>
                  <a:schemeClr val="bg1"/>
                </a:solidFill>
                <a:ea typeface="Jaldi" charset="0"/>
                <a:cs typeface="Jaldi" charset="0"/>
              </a:rPr>
              <a:t>Employee concerns: </a:t>
            </a:r>
            <a:r>
              <a:rPr lang="en-GB" sz="880" dirty="0">
                <a:solidFill>
                  <a:schemeClr val="bg1"/>
                </a:solidFill>
                <a:ea typeface="Jaldi" charset="0"/>
                <a:cs typeface="Jaldi" charset="0"/>
              </a:rPr>
              <a:t>The process for handling employee concerns is robust and trusted.  </a:t>
            </a:r>
            <a:endParaRPr lang="en-US" sz="880" dirty="0">
              <a:solidFill>
                <a:schemeClr val="bg1"/>
              </a:solidFill>
              <a:ea typeface="Jaldi" charset="0"/>
              <a:cs typeface="Jaldi" charset="0"/>
            </a:endParaRPr>
          </a:p>
        </p:txBody>
      </p:sp>
      <p:cxnSp>
        <p:nvCxnSpPr>
          <p:cNvPr id="510" name="Straight Connector 509">
            <a:extLst>
              <a:ext uri="{FF2B5EF4-FFF2-40B4-BE49-F238E27FC236}">
                <a16:creationId xmlns:a16="http://schemas.microsoft.com/office/drawing/2014/main" id="{C233E817-1B74-4C37-A6B2-E3A0AF7DB0B5}"/>
              </a:ext>
            </a:extLst>
          </p:cNvPr>
          <p:cNvCxnSpPr>
            <a:cxnSpLocks/>
          </p:cNvCxnSpPr>
          <p:nvPr/>
        </p:nvCxnSpPr>
        <p:spPr>
          <a:xfrm>
            <a:off x="4876022" y="7490698"/>
            <a:ext cx="223927"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11" name="Straight Connector 510">
            <a:extLst>
              <a:ext uri="{FF2B5EF4-FFF2-40B4-BE49-F238E27FC236}">
                <a16:creationId xmlns:a16="http://schemas.microsoft.com/office/drawing/2014/main" id="{6601F83C-0662-464F-9172-420B072137BC}"/>
              </a:ext>
            </a:extLst>
          </p:cNvPr>
          <p:cNvCxnSpPr>
            <a:cxnSpLocks/>
          </p:cNvCxnSpPr>
          <p:nvPr/>
        </p:nvCxnSpPr>
        <p:spPr>
          <a:xfrm>
            <a:off x="4884420" y="8055228"/>
            <a:ext cx="655732"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136" name="Rectangle 135"/>
          <p:cNvSpPr/>
          <p:nvPr/>
        </p:nvSpPr>
        <p:spPr>
          <a:xfrm>
            <a:off x="211560" y="3338628"/>
            <a:ext cx="4317019" cy="396000"/>
          </a:xfrm>
          <a:prstGeom prst="rect">
            <a:avLst/>
          </a:prstGeom>
          <a:solidFill>
            <a:schemeClr val="accent5">
              <a:lumMod val="7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CA" sz="880" b="1" dirty="0">
                <a:solidFill>
                  <a:schemeClr val="bg1"/>
                </a:solidFill>
                <a:ea typeface="Jaldi" charset="0"/>
                <a:cs typeface="Jaldi" charset="0"/>
              </a:rPr>
              <a:t>Non-GHG emissions: </a:t>
            </a:r>
            <a:r>
              <a:rPr lang="en-CA" sz="880" dirty="0">
                <a:solidFill>
                  <a:schemeClr val="bg1"/>
                </a:solidFill>
                <a:ea typeface="Jaldi" charset="0"/>
                <a:cs typeface="Jaldi" charset="0"/>
              </a:rPr>
              <a:t>How much solid, liquid and gaseous emissions cause no harm.</a:t>
            </a:r>
          </a:p>
        </p:txBody>
      </p:sp>
      <p:sp>
        <p:nvSpPr>
          <p:cNvPr id="138" name="Rectangle 137"/>
          <p:cNvSpPr/>
          <p:nvPr/>
        </p:nvSpPr>
        <p:spPr>
          <a:xfrm>
            <a:off x="211560" y="2888564"/>
            <a:ext cx="4317019" cy="396000"/>
          </a:xfrm>
          <a:prstGeom prst="rect">
            <a:avLst/>
          </a:prstGeom>
          <a:solidFill>
            <a:schemeClr val="accent5">
              <a:lumMod val="7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GB" sz="880" b="1" dirty="0">
                <a:solidFill>
                  <a:schemeClr val="bg1"/>
                </a:solidFill>
                <a:ea typeface="Jaldi" charset="0"/>
                <a:cs typeface="Jaldi" charset="0"/>
              </a:rPr>
              <a:t>Waste: </a:t>
            </a:r>
            <a:r>
              <a:rPr lang="en-GB" sz="880" dirty="0">
                <a:solidFill>
                  <a:schemeClr val="bg1"/>
                </a:solidFill>
                <a:ea typeface="Jaldi" charset="0"/>
                <a:cs typeface="Jaldi" charset="0"/>
              </a:rPr>
              <a:t>How much operational, product and packaging non-hazardous waste is repurposed, and how much hazardous waste is properly disposed of.</a:t>
            </a:r>
            <a:endParaRPr lang="en-US" sz="880" dirty="0">
              <a:solidFill>
                <a:schemeClr val="bg1"/>
              </a:solidFill>
              <a:ea typeface="Jaldi" charset="0"/>
              <a:cs typeface="Jaldi" charset="0"/>
            </a:endParaRPr>
          </a:p>
        </p:txBody>
      </p:sp>
      <p:sp>
        <p:nvSpPr>
          <p:cNvPr id="131" name="Rectangle 130"/>
          <p:cNvSpPr/>
          <p:nvPr/>
        </p:nvSpPr>
        <p:spPr>
          <a:xfrm>
            <a:off x="211560" y="1449400"/>
            <a:ext cx="4308361" cy="252000"/>
          </a:xfrm>
          <a:prstGeom prst="rect">
            <a:avLst/>
          </a:prstGeom>
          <a:solidFill>
            <a:schemeClr val="accent5">
              <a:lumMod val="7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GB" sz="880" b="1" dirty="0">
                <a:solidFill>
                  <a:schemeClr val="bg1"/>
                </a:solidFill>
                <a:ea typeface="Jaldi" charset="0"/>
                <a:cs typeface="Jaldi" charset="0"/>
              </a:rPr>
              <a:t>Energy:  </a:t>
            </a:r>
            <a:r>
              <a:rPr lang="en-GB" sz="880" dirty="0">
                <a:solidFill>
                  <a:schemeClr val="bg1"/>
                </a:solidFill>
                <a:ea typeface="Jaldi" charset="0"/>
                <a:cs typeface="Jaldi" charset="0"/>
              </a:rPr>
              <a:t>How much energy is from renewable sources.</a:t>
            </a:r>
            <a:endParaRPr lang="en-US" sz="880" dirty="0">
              <a:solidFill>
                <a:schemeClr val="bg1"/>
              </a:solidFill>
              <a:ea typeface="Jaldi" charset="0"/>
              <a:cs typeface="Jaldi" charset="0"/>
            </a:endParaRPr>
          </a:p>
        </p:txBody>
      </p:sp>
      <p:cxnSp>
        <p:nvCxnSpPr>
          <p:cNvPr id="518" name="Straight Connector 517">
            <a:extLst>
              <a:ext uri="{FF2B5EF4-FFF2-40B4-BE49-F238E27FC236}">
                <a16:creationId xmlns:a16="http://schemas.microsoft.com/office/drawing/2014/main" id="{5F16FDE7-680C-4AF1-B917-EA29766AACA3}"/>
              </a:ext>
            </a:extLst>
          </p:cNvPr>
          <p:cNvCxnSpPr>
            <a:cxnSpLocks/>
          </p:cNvCxnSpPr>
          <p:nvPr/>
        </p:nvCxnSpPr>
        <p:spPr>
          <a:xfrm flipV="1">
            <a:off x="79491" y="8092777"/>
            <a:ext cx="11607" cy="1161784"/>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19" name="Straight Connector 518">
            <a:extLst>
              <a:ext uri="{FF2B5EF4-FFF2-40B4-BE49-F238E27FC236}">
                <a16:creationId xmlns:a16="http://schemas.microsoft.com/office/drawing/2014/main" id="{970C8AAD-2464-493F-9E86-FAFE7B8168BD}"/>
              </a:ext>
            </a:extLst>
          </p:cNvPr>
          <p:cNvCxnSpPr>
            <a:cxnSpLocks/>
          </p:cNvCxnSpPr>
          <p:nvPr/>
        </p:nvCxnSpPr>
        <p:spPr>
          <a:xfrm flipV="1">
            <a:off x="4876022" y="7490698"/>
            <a:ext cx="0" cy="2010066"/>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20" name="Straight Connector 519">
            <a:extLst>
              <a:ext uri="{FF2B5EF4-FFF2-40B4-BE49-F238E27FC236}">
                <a16:creationId xmlns:a16="http://schemas.microsoft.com/office/drawing/2014/main" id="{67C00BCE-E092-40E1-BCD9-BD6D1D276FFC}"/>
              </a:ext>
            </a:extLst>
          </p:cNvPr>
          <p:cNvCxnSpPr>
            <a:cxnSpLocks/>
          </p:cNvCxnSpPr>
          <p:nvPr/>
        </p:nvCxnSpPr>
        <p:spPr>
          <a:xfrm>
            <a:off x="4877848" y="8638204"/>
            <a:ext cx="245897"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21" name="Straight Connector 520">
            <a:extLst>
              <a:ext uri="{FF2B5EF4-FFF2-40B4-BE49-F238E27FC236}">
                <a16:creationId xmlns:a16="http://schemas.microsoft.com/office/drawing/2014/main" id="{A9CA84CA-7301-4BE9-B438-96659E27DE81}"/>
              </a:ext>
            </a:extLst>
          </p:cNvPr>
          <p:cNvCxnSpPr>
            <a:cxnSpLocks/>
          </p:cNvCxnSpPr>
          <p:nvPr/>
        </p:nvCxnSpPr>
        <p:spPr>
          <a:xfrm>
            <a:off x="4876022" y="9500764"/>
            <a:ext cx="245897"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22" name="Straight Connector 521">
            <a:extLst>
              <a:ext uri="{FF2B5EF4-FFF2-40B4-BE49-F238E27FC236}">
                <a16:creationId xmlns:a16="http://schemas.microsoft.com/office/drawing/2014/main" id="{DD73AC6A-ED5F-4981-925A-E679451885AD}"/>
              </a:ext>
            </a:extLst>
          </p:cNvPr>
          <p:cNvCxnSpPr>
            <a:cxnSpLocks/>
          </p:cNvCxnSpPr>
          <p:nvPr/>
        </p:nvCxnSpPr>
        <p:spPr>
          <a:xfrm>
            <a:off x="7630334" y="3953109"/>
            <a:ext cx="773098"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334" name="Rectangle 333">
            <a:extLst>
              <a:ext uri="{FF2B5EF4-FFF2-40B4-BE49-F238E27FC236}">
                <a16:creationId xmlns:a16="http://schemas.microsoft.com/office/drawing/2014/main" id="{9E46EB3D-5346-44DE-AD40-B8C2B287BA4A}"/>
              </a:ext>
            </a:extLst>
          </p:cNvPr>
          <p:cNvSpPr/>
          <p:nvPr/>
        </p:nvSpPr>
        <p:spPr>
          <a:xfrm>
            <a:off x="7956657" y="3828457"/>
            <a:ext cx="3197107" cy="198206"/>
          </a:xfrm>
          <a:prstGeom prst="rect">
            <a:avLst/>
          </a:prstGeom>
          <a:solidFill>
            <a:srgbClr val="67A4E7"/>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Worker owned </a:t>
            </a:r>
            <a:r>
              <a:rPr lang="en-CA" sz="771" dirty="0"/>
              <a:t>business (e.g. cooperatives &amp; ESOPs)</a:t>
            </a:r>
          </a:p>
        </p:txBody>
      </p:sp>
      <p:cxnSp>
        <p:nvCxnSpPr>
          <p:cNvPr id="523" name="Straight Connector 522">
            <a:extLst>
              <a:ext uri="{FF2B5EF4-FFF2-40B4-BE49-F238E27FC236}">
                <a16:creationId xmlns:a16="http://schemas.microsoft.com/office/drawing/2014/main" id="{24A7116C-2B02-4DCC-B2C4-B12FE4B7AB28}"/>
              </a:ext>
            </a:extLst>
          </p:cNvPr>
          <p:cNvCxnSpPr>
            <a:cxnSpLocks/>
          </p:cNvCxnSpPr>
          <p:nvPr/>
        </p:nvCxnSpPr>
        <p:spPr>
          <a:xfrm flipH="1">
            <a:off x="7668803" y="4184532"/>
            <a:ext cx="13349" cy="3293758"/>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24" name="Straight Connector 523">
            <a:extLst>
              <a:ext uri="{FF2B5EF4-FFF2-40B4-BE49-F238E27FC236}">
                <a16:creationId xmlns:a16="http://schemas.microsoft.com/office/drawing/2014/main" id="{39FB86C3-E17B-4C2F-8BA9-F62203989F6C}"/>
              </a:ext>
            </a:extLst>
          </p:cNvPr>
          <p:cNvCxnSpPr>
            <a:cxnSpLocks/>
          </p:cNvCxnSpPr>
          <p:nvPr/>
        </p:nvCxnSpPr>
        <p:spPr>
          <a:xfrm>
            <a:off x="7675744" y="4519727"/>
            <a:ext cx="649915"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25" name="Straight Connector 524">
            <a:extLst>
              <a:ext uri="{FF2B5EF4-FFF2-40B4-BE49-F238E27FC236}">
                <a16:creationId xmlns:a16="http://schemas.microsoft.com/office/drawing/2014/main" id="{8FB7843B-9C86-4E49-A18D-8DA3F90F591D}"/>
              </a:ext>
            </a:extLst>
          </p:cNvPr>
          <p:cNvCxnSpPr>
            <a:cxnSpLocks/>
          </p:cNvCxnSpPr>
          <p:nvPr/>
        </p:nvCxnSpPr>
        <p:spPr>
          <a:xfrm>
            <a:off x="7682152" y="4744501"/>
            <a:ext cx="7448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26" name="Straight Connector 525">
            <a:extLst>
              <a:ext uri="{FF2B5EF4-FFF2-40B4-BE49-F238E27FC236}">
                <a16:creationId xmlns:a16="http://schemas.microsoft.com/office/drawing/2014/main" id="{C10401FE-232E-4801-B8FB-CFF80B922325}"/>
              </a:ext>
            </a:extLst>
          </p:cNvPr>
          <p:cNvCxnSpPr>
            <a:cxnSpLocks/>
          </p:cNvCxnSpPr>
          <p:nvPr/>
        </p:nvCxnSpPr>
        <p:spPr>
          <a:xfrm>
            <a:off x="7675657" y="5389240"/>
            <a:ext cx="8976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27" name="Straight Connector 526">
            <a:extLst>
              <a:ext uri="{FF2B5EF4-FFF2-40B4-BE49-F238E27FC236}">
                <a16:creationId xmlns:a16="http://schemas.microsoft.com/office/drawing/2014/main" id="{F03A5D3F-69AC-4A74-AF8D-73D4639223D0}"/>
              </a:ext>
            </a:extLst>
          </p:cNvPr>
          <p:cNvCxnSpPr>
            <a:cxnSpLocks/>
          </p:cNvCxnSpPr>
          <p:nvPr/>
        </p:nvCxnSpPr>
        <p:spPr>
          <a:xfrm>
            <a:off x="7670940" y="5018666"/>
            <a:ext cx="912751"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28" name="Straight Connector 527">
            <a:extLst>
              <a:ext uri="{FF2B5EF4-FFF2-40B4-BE49-F238E27FC236}">
                <a16:creationId xmlns:a16="http://schemas.microsoft.com/office/drawing/2014/main" id="{ACCC20D6-B0DE-44AE-8E15-94F8314F5A03}"/>
              </a:ext>
            </a:extLst>
          </p:cNvPr>
          <p:cNvCxnSpPr>
            <a:cxnSpLocks/>
          </p:cNvCxnSpPr>
          <p:nvPr/>
        </p:nvCxnSpPr>
        <p:spPr>
          <a:xfrm>
            <a:off x="7675742" y="5699917"/>
            <a:ext cx="1028689"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30" name="Straight Connector 529">
            <a:extLst>
              <a:ext uri="{FF2B5EF4-FFF2-40B4-BE49-F238E27FC236}">
                <a16:creationId xmlns:a16="http://schemas.microsoft.com/office/drawing/2014/main" id="{4AA0D9A8-C0DC-41D2-AFC8-E5B9FB1313D5}"/>
              </a:ext>
            </a:extLst>
          </p:cNvPr>
          <p:cNvCxnSpPr>
            <a:cxnSpLocks/>
          </p:cNvCxnSpPr>
          <p:nvPr/>
        </p:nvCxnSpPr>
        <p:spPr>
          <a:xfrm>
            <a:off x="6930938" y="7476224"/>
            <a:ext cx="7448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33" name="Straight Connector 532">
            <a:extLst>
              <a:ext uri="{FF2B5EF4-FFF2-40B4-BE49-F238E27FC236}">
                <a16:creationId xmlns:a16="http://schemas.microsoft.com/office/drawing/2014/main" id="{F5BAAE7D-7FC8-4157-A584-0200E61761C9}"/>
              </a:ext>
            </a:extLst>
          </p:cNvPr>
          <p:cNvCxnSpPr>
            <a:cxnSpLocks/>
          </p:cNvCxnSpPr>
          <p:nvPr/>
        </p:nvCxnSpPr>
        <p:spPr>
          <a:xfrm>
            <a:off x="7666203" y="5965304"/>
            <a:ext cx="1028689"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310" name="Rectangle 309">
            <a:extLst>
              <a:ext uri="{FF2B5EF4-FFF2-40B4-BE49-F238E27FC236}">
                <a16:creationId xmlns:a16="http://schemas.microsoft.com/office/drawing/2014/main" id="{589F16FF-EFC0-4E82-BC87-6D7C10DDC8D9}"/>
              </a:ext>
            </a:extLst>
          </p:cNvPr>
          <p:cNvSpPr/>
          <p:nvPr/>
        </p:nvSpPr>
        <p:spPr>
          <a:xfrm>
            <a:off x="7956749" y="4439072"/>
            <a:ext cx="3187983" cy="158565"/>
          </a:xfrm>
          <a:prstGeom prst="rect">
            <a:avLst/>
          </a:prstGeom>
          <a:solidFill>
            <a:schemeClr val="accent4">
              <a:lumMod val="20000"/>
              <a:lumOff val="80000"/>
            </a:schemeClr>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dirty="0"/>
              <a:t>P/S provide </a:t>
            </a:r>
            <a:r>
              <a:rPr lang="en-CA" sz="771" b="1" dirty="0"/>
              <a:t>health and wellness improvement </a:t>
            </a:r>
            <a:r>
              <a:rPr lang="en-CA" sz="771" dirty="0"/>
              <a:t>for all</a:t>
            </a:r>
          </a:p>
        </p:txBody>
      </p:sp>
      <p:sp>
        <p:nvSpPr>
          <p:cNvPr id="311" name="Rectangle 310">
            <a:extLst>
              <a:ext uri="{FF2B5EF4-FFF2-40B4-BE49-F238E27FC236}">
                <a16:creationId xmlns:a16="http://schemas.microsoft.com/office/drawing/2014/main" id="{72E8C8CD-BB7B-497C-B0C7-56792BA30548}"/>
              </a:ext>
            </a:extLst>
          </p:cNvPr>
          <p:cNvSpPr/>
          <p:nvPr/>
        </p:nvSpPr>
        <p:spPr>
          <a:xfrm>
            <a:off x="7956749" y="4666124"/>
            <a:ext cx="3187983" cy="158565"/>
          </a:xfrm>
          <a:prstGeom prst="rect">
            <a:avLst/>
          </a:prstGeom>
          <a:solidFill>
            <a:schemeClr val="accent4">
              <a:lumMod val="20000"/>
              <a:lumOff val="80000"/>
            </a:schemeClr>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dirty="0"/>
              <a:t>P/S enhance the </a:t>
            </a:r>
            <a:r>
              <a:rPr lang="en-CA" sz="771" b="1" dirty="0"/>
              <a:t>education, </a:t>
            </a:r>
            <a:r>
              <a:rPr lang="en-CA" sz="771" dirty="0"/>
              <a:t>skills and knowledge of all</a:t>
            </a:r>
          </a:p>
        </p:txBody>
      </p:sp>
      <p:sp>
        <p:nvSpPr>
          <p:cNvPr id="312" name="Rectangle 311">
            <a:extLst>
              <a:ext uri="{FF2B5EF4-FFF2-40B4-BE49-F238E27FC236}">
                <a16:creationId xmlns:a16="http://schemas.microsoft.com/office/drawing/2014/main" id="{14447C6F-9516-4948-9E91-E3263DFB696C}"/>
              </a:ext>
            </a:extLst>
          </p:cNvPr>
          <p:cNvSpPr/>
          <p:nvPr/>
        </p:nvSpPr>
        <p:spPr>
          <a:xfrm>
            <a:off x="7956750" y="4893176"/>
            <a:ext cx="3187984" cy="277489"/>
          </a:xfrm>
          <a:prstGeom prst="rect">
            <a:avLst/>
          </a:prstGeom>
          <a:solidFill>
            <a:schemeClr val="accent4">
              <a:lumMod val="20000"/>
              <a:lumOff val="80000"/>
            </a:schemeClr>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dirty="0"/>
              <a:t>P/S provide financial or operational </a:t>
            </a:r>
            <a:r>
              <a:rPr lang="en-CA" sz="771" b="1" dirty="0"/>
              <a:t>support for underserved / purpose driven enterprises</a:t>
            </a:r>
            <a:endParaRPr lang="en-CA" sz="771" dirty="0"/>
          </a:p>
        </p:txBody>
      </p:sp>
      <p:sp>
        <p:nvSpPr>
          <p:cNvPr id="313" name="Rectangle 312">
            <a:extLst>
              <a:ext uri="{FF2B5EF4-FFF2-40B4-BE49-F238E27FC236}">
                <a16:creationId xmlns:a16="http://schemas.microsoft.com/office/drawing/2014/main" id="{0BF0C0D9-3285-41B5-854D-F0B2E606F48E}"/>
              </a:ext>
            </a:extLst>
          </p:cNvPr>
          <p:cNvSpPr/>
          <p:nvPr/>
        </p:nvSpPr>
        <p:spPr>
          <a:xfrm>
            <a:off x="7956750" y="5239152"/>
            <a:ext cx="3187984" cy="317130"/>
          </a:xfrm>
          <a:prstGeom prst="rect">
            <a:avLst/>
          </a:prstGeom>
          <a:solidFill>
            <a:schemeClr val="accent4">
              <a:lumMod val="20000"/>
              <a:lumOff val="80000"/>
            </a:schemeClr>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lvl="0"/>
            <a:r>
              <a:rPr lang="en-CA" sz="771" dirty="0">
                <a:solidFill>
                  <a:srgbClr val="000000"/>
                </a:solidFill>
              </a:rPr>
              <a:t>P/S provide drive social and environmental </a:t>
            </a:r>
            <a:r>
              <a:rPr lang="en-CA" sz="771" b="1" dirty="0">
                <a:solidFill>
                  <a:srgbClr val="000000"/>
                </a:solidFill>
              </a:rPr>
              <a:t>impact improvement </a:t>
            </a:r>
            <a:r>
              <a:rPr lang="en-CA" sz="771" dirty="0">
                <a:solidFill>
                  <a:srgbClr val="000000"/>
                </a:solidFill>
              </a:rPr>
              <a:t>in customer organizations</a:t>
            </a:r>
          </a:p>
        </p:txBody>
      </p:sp>
      <p:sp>
        <p:nvSpPr>
          <p:cNvPr id="314" name="Rectangle 313">
            <a:extLst>
              <a:ext uri="{FF2B5EF4-FFF2-40B4-BE49-F238E27FC236}">
                <a16:creationId xmlns:a16="http://schemas.microsoft.com/office/drawing/2014/main" id="{B9A6642F-BF2F-40DA-A617-C79A769115D7}"/>
              </a:ext>
            </a:extLst>
          </p:cNvPr>
          <p:cNvSpPr/>
          <p:nvPr/>
        </p:nvSpPr>
        <p:spPr>
          <a:xfrm>
            <a:off x="7956750" y="5624770"/>
            <a:ext cx="3187984" cy="158565"/>
          </a:xfrm>
          <a:prstGeom prst="rect">
            <a:avLst/>
          </a:prstGeom>
          <a:solidFill>
            <a:schemeClr val="accent4">
              <a:lumMod val="20000"/>
              <a:lumOff val="80000"/>
            </a:schemeClr>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lvl="0"/>
            <a:r>
              <a:rPr lang="en-CA" sz="771" dirty="0">
                <a:solidFill>
                  <a:srgbClr val="000000"/>
                </a:solidFill>
              </a:rPr>
              <a:t>P/S promote or preserve </a:t>
            </a:r>
            <a:r>
              <a:rPr lang="en-CA" sz="771" b="1" dirty="0">
                <a:solidFill>
                  <a:srgbClr val="000000"/>
                </a:solidFill>
              </a:rPr>
              <a:t>arts, culture or journalism / media</a:t>
            </a:r>
            <a:endParaRPr lang="en-CA" sz="771" dirty="0">
              <a:solidFill>
                <a:srgbClr val="000000"/>
              </a:solidFill>
            </a:endParaRPr>
          </a:p>
        </p:txBody>
      </p:sp>
      <p:sp>
        <p:nvSpPr>
          <p:cNvPr id="316" name="Rectangle 315">
            <a:extLst>
              <a:ext uri="{FF2B5EF4-FFF2-40B4-BE49-F238E27FC236}">
                <a16:creationId xmlns:a16="http://schemas.microsoft.com/office/drawing/2014/main" id="{098E85D9-23D1-4BF4-95E9-9385216E5BCD}"/>
              </a:ext>
            </a:extLst>
          </p:cNvPr>
          <p:cNvSpPr/>
          <p:nvPr/>
        </p:nvSpPr>
        <p:spPr>
          <a:xfrm>
            <a:off x="7956750" y="5851819"/>
            <a:ext cx="3187984" cy="277489"/>
          </a:xfrm>
          <a:prstGeom prst="rect">
            <a:avLst/>
          </a:prstGeom>
          <a:solidFill>
            <a:schemeClr val="accent4">
              <a:lumMod val="20000"/>
              <a:lumOff val="80000"/>
            </a:schemeClr>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lvl="0"/>
            <a:r>
              <a:rPr lang="en-CA" sz="771" dirty="0">
                <a:solidFill>
                  <a:srgbClr val="000000"/>
                </a:solidFill>
              </a:rPr>
              <a:t>P/S </a:t>
            </a:r>
            <a:r>
              <a:rPr lang="en-CA" sz="771" b="1" dirty="0">
                <a:solidFill>
                  <a:srgbClr val="000000"/>
                </a:solidFill>
              </a:rPr>
              <a:t>build infrastructure and market access</a:t>
            </a:r>
            <a:r>
              <a:rPr lang="en-CA" sz="771" dirty="0">
                <a:solidFill>
                  <a:srgbClr val="000000"/>
                </a:solidFill>
              </a:rPr>
              <a:t> for communities that were previously inaccessible (EM only)</a:t>
            </a:r>
          </a:p>
        </p:txBody>
      </p:sp>
      <p:cxnSp>
        <p:nvCxnSpPr>
          <p:cNvPr id="534" name="Straight Connector 533">
            <a:extLst>
              <a:ext uri="{FF2B5EF4-FFF2-40B4-BE49-F238E27FC236}">
                <a16:creationId xmlns:a16="http://schemas.microsoft.com/office/drawing/2014/main" id="{2F6093F4-E5E6-4687-8E7F-2288F4BF7E21}"/>
              </a:ext>
            </a:extLst>
          </p:cNvPr>
          <p:cNvCxnSpPr>
            <a:cxnSpLocks/>
          </p:cNvCxnSpPr>
          <p:nvPr/>
        </p:nvCxnSpPr>
        <p:spPr>
          <a:xfrm>
            <a:off x="7812416" y="7812385"/>
            <a:ext cx="8976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35" name="Straight Connector 534">
            <a:extLst>
              <a:ext uri="{FF2B5EF4-FFF2-40B4-BE49-F238E27FC236}">
                <a16:creationId xmlns:a16="http://schemas.microsoft.com/office/drawing/2014/main" id="{2765ACF8-F5B9-4F74-A8E2-8BAD7D7A54B2}"/>
              </a:ext>
            </a:extLst>
          </p:cNvPr>
          <p:cNvCxnSpPr>
            <a:cxnSpLocks/>
          </p:cNvCxnSpPr>
          <p:nvPr/>
        </p:nvCxnSpPr>
        <p:spPr>
          <a:xfrm>
            <a:off x="7811225" y="8559857"/>
            <a:ext cx="1028689"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36" name="Straight Connector 535">
            <a:extLst>
              <a:ext uri="{FF2B5EF4-FFF2-40B4-BE49-F238E27FC236}">
                <a16:creationId xmlns:a16="http://schemas.microsoft.com/office/drawing/2014/main" id="{717D6CD0-653F-4F5F-B530-F2FA82F2CFA4}"/>
              </a:ext>
            </a:extLst>
          </p:cNvPr>
          <p:cNvCxnSpPr>
            <a:cxnSpLocks/>
          </p:cNvCxnSpPr>
          <p:nvPr/>
        </p:nvCxnSpPr>
        <p:spPr>
          <a:xfrm>
            <a:off x="7816199" y="7170904"/>
            <a:ext cx="8976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38" name="Straight Connector 537">
            <a:extLst>
              <a:ext uri="{FF2B5EF4-FFF2-40B4-BE49-F238E27FC236}">
                <a16:creationId xmlns:a16="http://schemas.microsoft.com/office/drawing/2014/main" id="{6C94E7FA-505F-41B1-880B-426AE9896A34}"/>
              </a:ext>
            </a:extLst>
          </p:cNvPr>
          <p:cNvCxnSpPr>
            <a:cxnSpLocks/>
          </p:cNvCxnSpPr>
          <p:nvPr/>
        </p:nvCxnSpPr>
        <p:spPr>
          <a:xfrm>
            <a:off x="7812414" y="9158662"/>
            <a:ext cx="1028689"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40" name="Straight Connector 539">
            <a:extLst>
              <a:ext uri="{FF2B5EF4-FFF2-40B4-BE49-F238E27FC236}">
                <a16:creationId xmlns:a16="http://schemas.microsoft.com/office/drawing/2014/main" id="{E755E4F4-D7AD-44DF-85BE-5AA3935A6071}"/>
              </a:ext>
            </a:extLst>
          </p:cNvPr>
          <p:cNvCxnSpPr>
            <a:cxnSpLocks/>
          </p:cNvCxnSpPr>
          <p:nvPr/>
        </p:nvCxnSpPr>
        <p:spPr>
          <a:xfrm>
            <a:off x="6921397" y="7755561"/>
            <a:ext cx="7448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41" name="Straight Connector 540">
            <a:extLst>
              <a:ext uri="{FF2B5EF4-FFF2-40B4-BE49-F238E27FC236}">
                <a16:creationId xmlns:a16="http://schemas.microsoft.com/office/drawing/2014/main" id="{138F2C8E-9ADA-4F58-BD60-F4D153360D96}"/>
              </a:ext>
            </a:extLst>
          </p:cNvPr>
          <p:cNvCxnSpPr>
            <a:cxnSpLocks/>
          </p:cNvCxnSpPr>
          <p:nvPr/>
        </p:nvCxnSpPr>
        <p:spPr>
          <a:xfrm>
            <a:off x="6930938" y="9441292"/>
            <a:ext cx="7448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42" name="Straight Connector 541">
            <a:extLst>
              <a:ext uri="{FF2B5EF4-FFF2-40B4-BE49-F238E27FC236}">
                <a16:creationId xmlns:a16="http://schemas.microsoft.com/office/drawing/2014/main" id="{9811A56D-9797-4BB1-A472-FBF0F331DBB9}"/>
              </a:ext>
            </a:extLst>
          </p:cNvPr>
          <p:cNvCxnSpPr>
            <a:cxnSpLocks/>
          </p:cNvCxnSpPr>
          <p:nvPr/>
        </p:nvCxnSpPr>
        <p:spPr>
          <a:xfrm>
            <a:off x="6921397" y="8814214"/>
            <a:ext cx="7448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44" name="Straight Connector 543">
            <a:extLst>
              <a:ext uri="{FF2B5EF4-FFF2-40B4-BE49-F238E27FC236}">
                <a16:creationId xmlns:a16="http://schemas.microsoft.com/office/drawing/2014/main" id="{02A821E7-3142-40A1-8AE8-A8D3E9A2A7D8}"/>
              </a:ext>
            </a:extLst>
          </p:cNvPr>
          <p:cNvCxnSpPr>
            <a:cxnSpLocks/>
          </p:cNvCxnSpPr>
          <p:nvPr/>
        </p:nvCxnSpPr>
        <p:spPr>
          <a:xfrm>
            <a:off x="7670940" y="7744968"/>
            <a:ext cx="0" cy="338986"/>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45" name="Straight Connector 544">
            <a:extLst>
              <a:ext uri="{FF2B5EF4-FFF2-40B4-BE49-F238E27FC236}">
                <a16:creationId xmlns:a16="http://schemas.microsoft.com/office/drawing/2014/main" id="{9E85F604-D5F4-4B13-9A55-35BC45D89EF2}"/>
              </a:ext>
            </a:extLst>
          </p:cNvPr>
          <p:cNvCxnSpPr>
            <a:cxnSpLocks/>
          </p:cNvCxnSpPr>
          <p:nvPr/>
        </p:nvCxnSpPr>
        <p:spPr>
          <a:xfrm>
            <a:off x="7670941" y="8814214"/>
            <a:ext cx="0" cy="828769"/>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46" name="Straight Connector 545">
            <a:extLst>
              <a:ext uri="{FF2B5EF4-FFF2-40B4-BE49-F238E27FC236}">
                <a16:creationId xmlns:a16="http://schemas.microsoft.com/office/drawing/2014/main" id="{8B768C37-D239-43A0-93D6-2C179C5817DD}"/>
              </a:ext>
            </a:extLst>
          </p:cNvPr>
          <p:cNvCxnSpPr>
            <a:cxnSpLocks/>
          </p:cNvCxnSpPr>
          <p:nvPr/>
        </p:nvCxnSpPr>
        <p:spPr>
          <a:xfrm>
            <a:off x="7812414" y="6325344"/>
            <a:ext cx="0" cy="2833318"/>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328" name="Rectangle 327">
            <a:extLst>
              <a:ext uri="{FF2B5EF4-FFF2-40B4-BE49-F238E27FC236}">
                <a16:creationId xmlns:a16="http://schemas.microsoft.com/office/drawing/2014/main" id="{D0B2A919-D3BD-4DD3-A046-A8A7E4429054}"/>
              </a:ext>
            </a:extLst>
          </p:cNvPr>
          <p:cNvSpPr/>
          <p:nvPr/>
        </p:nvSpPr>
        <p:spPr>
          <a:xfrm>
            <a:off x="7956750" y="7681677"/>
            <a:ext cx="3187984" cy="277489"/>
          </a:xfrm>
          <a:prstGeom prst="rect">
            <a:avLst/>
          </a:prstGeom>
          <a:solidFill>
            <a:srgbClr val="77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Local economic development </a:t>
            </a:r>
            <a:r>
              <a:rPr lang="en-CA" sz="771" dirty="0"/>
              <a:t>through local procurement, ownership, banking, customers and charitable giving  (DM only) </a:t>
            </a:r>
          </a:p>
        </p:txBody>
      </p:sp>
      <p:sp>
        <p:nvSpPr>
          <p:cNvPr id="331" name="Rectangle 330">
            <a:extLst>
              <a:ext uri="{FF2B5EF4-FFF2-40B4-BE49-F238E27FC236}">
                <a16:creationId xmlns:a16="http://schemas.microsoft.com/office/drawing/2014/main" id="{8F51BD05-2250-4F54-A6DF-200D60BB53D0}"/>
              </a:ext>
            </a:extLst>
          </p:cNvPr>
          <p:cNvSpPr/>
          <p:nvPr/>
        </p:nvSpPr>
        <p:spPr>
          <a:xfrm>
            <a:off x="7956750" y="9039756"/>
            <a:ext cx="3187984" cy="277489"/>
          </a:xfrm>
          <a:prstGeom prst="rect">
            <a:avLst/>
          </a:prstGeom>
          <a:solidFill>
            <a:srgbClr val="78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Designed to give </a:t>
            </a:r>
            <a:r>
              <a:rPr lang="en-CA" sz="771" dirty="0"/>
              <a:t>significant portions of company profits, revenue, equity, or time to charitable causes</a:t>
            </a:r>
          </a:p>
        </p:txBody>
      </p:sp>
      <p:sp>
        <p:nvSpPr>
          <p:cNvPr id="332" name="Rectangle 331">
            <a:extLst>
              <a:ext uri="{FF2B5EF4-FFF2-40B4-BE49-F238E27FC236}">
                <a16:creationId xmlns:a16="http://schemas.microsoft.com/office/drawing/2014/main" id="{FCE97E6C-B8A2-42AC-A90D-6EE77067ABDE}"/>
              </a:ext>
            </a:extLst>
          </p:cNvPr>
          <p:cNvSpPr/>
          <p:nvPr/>
        </p:nvSpPr>
        <p:spPr>
          <a:xfrm>
            <a:off x="7956750" y="8360715"/>
            <a:ext cx="3187984" cy="277489"/>
          </a:xfrm>
          <a:prstGeom prst="rect">
            <a:avLst/>
          </a:prstGeom>
          <a:solidFill>
            <a:srgbClr val="77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lvl="0"/>
            <a:r>
              <a:rPr lang="en-CA" sz="771" b="1" dirty="0">
                <a:solidFill>
                  <a:srgbClr val="000000"/>
                </a:solidFill>
              </a:rPr>
              <a:t>National economic development </a:t>
            </a:r>
            <a:r>
              <a:rPr lang="en-CA" sz="771" dirty="0">
                <a:solidFill>
                  <a:srgbClr val="000000"/>
                </a:solidFill>
              </a:rPr>
              <a:t>by promoting privatization or import substitution in underdeveloped markets (EM only) </a:t>
            </a:r>
          </a:p>
        </p:txBody>
      </p:sp>
      <p:sp>
        <p:nvSpPr>
          <p:cNvPr id="571" name="Rectangle 570">
            <a:extLst>
              <a:ext uri="{FF2B5EF4-FFF2-40B4-BE49-F238E27FC236}">
                <a16:creationId xmlns:a16="http://schemas.microsoft.com/office/drawing/2014/main" id="{A8EAD0ED-066B-4A3E-A672-3978D51736CE}"/>
              </a:ext>
            </a:extLst>
          </p:cNvPr>
          <p:cNvSpPr/>
          <p:nvPr/>
        </p:nvSpPr>
        <p:spPr>
          <a:xfrm>
            <a:off x="7956750" y="7002639"/>
            <a:ext cx="3187984" cy="277489"/>
          </a:xfrm>
          <a:prstGeom prst="rect">
            <a:avLst/>
          </a:prstGeom>
          <a:solidFill>
            <a:srgbClr val="77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lvl="0"/>
            <a:r>
              <a:rPr lang="en-CA" sz="771" b="1" dirty="0">
                <a:solidFill>
                  <a:srgbClr val="000000"/>
                </a:solidFill>
              </a:rPr>
              <a:t>Supply chain poverty alleviation </a:t>
            </a:r>
            <a:r>
              <a:rPr lang="en-CA" sz="771" dirty="0">
                <a:solidFill>
                  <a:srgbClr val="000000"/>
                </a:solidFill>
              </a:rPr>
              <a:t>through trade terms, positive labor conditions and support for underserved</a:t>
            </a:r>
          </a:p>
        </p:txBody>
      </p:sp>
      <p:cxnSp>
        <p:nvCxnSpPr>
          <p:cNvPr id="579" name="Straight Connector 578">
            <a:extLst>
              <a:ext uri="{FF2B5EF4-FFF2-40B4-BE49-F238E27FC236}">
                <a16:creationId xmlns:a16="http://schemas.microsoft.com/office/drawing/2014/main" id="{4E85CB71-E735-4144-BB28-AD1A7A5143F6}"/>
              </a:ext>
            </a:extLst>
          </p:cNvPr>
          <p:cNvCxnSpPr>
            <a:cxnSpLocks/>
          </p:cNvCxnSpPr>
          <p:nvPr/>
        </p:nvCxnSpPr>
        <p:spPr>
          <a:xfrm>
            <a:off x="7812416" y="6779908"/>
            <a:ext cx="8976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80" name="Straight Connector 579">
            <a:extLst>
              <a:ext uri="{FF2B5EF4-FFF2-40B4-BE49-F238E27FC236}">
                <a16:creationId xmlns:a16="http://schemas.microsoft.com/office/drawing/2014/main" id="{8253C246-5466-4D03-AA27-348E4436F8CD}"/>
              </a:ext>
            </a:extLst>
          </p:cNvPr>
          <p:cNvCxnSpPr>
            <a:cxnSpLocks/>
          </p:cNvCxnSpPr>
          <p:nvPr/>
        </p:nvCxnSpPr>
        <p:spPr>
          <a:xfrm>
            <a:off x="7816196" y="7490698"/>
            <a:ext cx="1028689"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81" name="Straight Connector 580">
            <a:extLst>
              <a:ext uri="{FF2B5EF4-FFF2-40B4-BE49-F238E27FC236}">
                <a16:creationId xmlns:a16="http://schemas.microsoft.com/office/drawing/2014/main" id="{542278C0-3514-4F41-8B96-EDF31C446043}"/>
              </a:ext>
            </a:extLst>
          </p:cNvPr>
          <p:cNvCxnSpPr>
            <a:cxnSpLocks/>
          </p:cNvCxnSpPr>
          <p:nvPr/>
        </p:nvCxnSpPr>
        <p:spPr>
          <a:xfrm>
            <a:off x="7811153" y="8866226"/>
            <a:ext cx="8976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82" name="Straight Connector 581">
            <a:extLst>
              <a:ext uri="{FF2B5EF4-FFF2-40B4-BE49-F238E27FC236}">
                <a16:creationId xmlns:a16="http://schemas.microsoft.com/office/drawing/2014/main" id="{6C017052-6272-4EC0-8B9A-96D87ECA5CF6}"/>
              </a:ext>
            </a:extLst>
          </p:cNvPr>
          <p:cNvCxnSpPr>
            <a:cxnSpLocks/>
          </p:cNvCxnSpPr>
          <p:nvPr/>
        </p:nvCxnSpPr>
        <p:spPr>
          <a:xfrm flipV="1">
            <a:off x="7811153" y="8164092"/>
            <a:ext cx="1170163" cy="2448"/>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590" name="Straight Connector 589">
            <a:extLst>
              <a:ext uri="{FF2B5EF4-FFF2-40B4-BE49-F238E27FC236}">
                <a16:creationId xmlns:a16="http://schemas.microsoft.com/office/drawing/2014/main" id="{85C2D799-31D2-4B4E-B1E2-77B4CC956139}"/>
              </a:ext>
            </a:extLst>
          </p:cNvPr>
          <p:cNvCxnSpPr>
            <a:cxnSpLocks/>
          </p:cNvCxnSpPr>
          <p:nvPr/>
        </p:nvCxnSpPr>
        <p:spPr>
          <a:xfrm>
            <a:off x="7666203" y="9642983"/>
            <a:ext cx="8976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333" name="Rectangle 332">
            <a:extLst>
              <a:ext uri="{FF2B5EF4-FFF2-40B4-BE49-F238E27FC236}">
                <a16:creationId xmlns:a16="http://schemas.microsoft.com/office/drawing/2014/main" id="{EC799FE9-4B43-4BBF-8C28-1140E2C7B6A0}"/>
              </a:ext>
            </a:extLst>
          </p:cNvPr>
          <p:cNvSpPr/>
          <p:nvPr/>
        </p:nvSpPr>
        <p:spPr>
          <a:xfrm>
            <a:off x="7956750" y="8700234"/>
            <a:ext cx="3187984" cy="277489"/>
          </a:xfrm>
          <a:prstGeom prst="rect">
            <a:avLst/>
          </a:prstGeom>
          <a:solidFill>
            <a:srgbClr val="78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Producer cooperative </a:t>
            </a:r>
            <a:r>
              <a:rPr lang="en-CA" sz="771" dirty="0"/>
              <a:t>approach to production, decision making and profit distribution</a:t>
            </a:r>
          </a:p>
        </p:txBody>
      </p:sp>
      <p:sp>
        <p:nvSpPr>
          <p:cNvPr id="336" name="Rectangle 335">
            <a:extLst>
              <a:ext uri="{FF2B5EF4-FFF2-40B4-BE49-F238E27FC236}">
                <a16:creationId xmlns:a16="http://schemas.microsoft.com/office/drawing/2014/main" id="{689D9B83-424A-4986-832A-6991BF8A088E}"/>
              </a:ext>
            </a:extLst>
          </p:cNvPr>
          <p:cNvSpPr/>
          <p:nvPr/>
        </p:nvSpPr>
        <p:spPr>
          <a:xfrm>
            <a:off x="7941201" y="9504239"/>
            <a:ext cx="3187984" cy="277489"/>
          </a:xfrm>
          <a:prstGeom prst="rect">
            <a:avLst/>
          </a:prstGeom>
          <a:solidFill>
            <a:srgbClr val="CCCCF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Mission locked: </a:t>
            </a:r>
            <a:r>
              <a:rPr lang="en-CA" sz="771" dirty="0"/>
              <a:t>Corporate form preserves mission and/or considers all stakeholders, regardless of company ownership</a:t>
            </a:r>
          </a:p>
        </p:txBody>
      </p:sp>
      <p:sp>
        <p:nvSpPr>
          <p:cNvPr id="569" name="Rectangle 568">
            <a:extLst>
              <a:ext uri="{FF2B5EF4-FFF2-40B4-BE49-F238E27FC236}">
                <a16:creationId xmlns:a16="http://schemas.microsoft.com/office/drawing/2014/main" id="{9C7083BF-3BC4-4D3A-94BD-F26FB473C58B}"/>
              </a:ext>
            </a:extLst>
          </p:cNvPr>
          <p:cNvSpPr/>
          <p:nvPr/>
        </p:nvSpPr>
        <p:spPr>
          <a:xfrm>
            <a:off x="7956750" y="6663120"/>
            <a:ext cx="3187984" cy="277489"/>
          </a:xfrm>
          <a:prstGeom prst="rect">
            <a:avLst/>
          </a:prstGeom>
          <a:solidFill>
            <a:srgbClr val="78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Workforce development </a:t>
            </a:r>
            <a:r>
              <a:rPr lang="en-CA" sz="771" dirty="0"/>
              <a:t>by providing jobs and job training for chronically underemployed populations </a:t>
            </a:r>
          </a:p>
        </p:txBody>
      </p:sp>
      <p:sp>
        <p:nvSpPr>
          <p:cNvPr id="570" name="Rectangle 569">
            <a:extLst>
              <a:ext uri="{FF2B5EF4-FFF2-40B4-BE49-F238E27FC236}">
                <a16:creationId xmlns:a16="http://schemas.microsoft.com/office/drawing/2014/main" id="{95AFDCC3-7418-45B5-A3E7-6F3F92CF4A20}"/>
              </a:ext>
            </a:extLst>
          </p:cNvPr>
          <p:cNvSpPr/>
          <p:nvPr/>
        </p:nvSpPr>
        <p:spPr>
          <a:xfrm>
            <a:off x="7956750" y="8021196"/>
            <a:ext cx="3187984" cy="277489"/>
          </a:xfrm>
          <a:prstGeom prst="rect">
            <a:avLst/>
          </a:prstGeom>
          <a:solidFill>
            <a:srgbClr val="77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Micro-distribution poverty alleviation</a:t>
            </a:r>
            <a:r>
              <a:rPr lang="en-CA" sz="771" dirty="0"/>
              <a:t> thru opportunities for micro-entrepreneurship product distribution by the underserved</a:t>
            </a:r>
          </a:p>
        </p:txBody>
      </p:sp>
      <p:sp>
        <p:nvSpPr>
          <p:cNvPr id="572" name="Rectangle 571">
            <a:extLst>
              <a:ext uri="{FF2B5EF4-FFF2-40B4-BE49-F238E27FC236}">
                <a16:creationId xmlns:a16="http://schemas.microsoft.com/office/drawing/2014/main" id="{D7CF5880-6B2B-4D53-B22F-AEF9D040DEA6}"/>
              </a:ext>
            </a:extLst>
          </p:cNvPr>
          <p:cNvSpPr/>
          <p:nvPr/>
        </p:nvSpPr>
        <p:spPr>
          <a:xfrm>
            <a:off x="7956750" y="7342158"/>
            <a:ext cx="3187984" cy="277489"/>
          </a:xfrm>
          <a:prstGeom prst="rect">
            <a:avLst/>
          </a:prstGeom>
          <a:solidFill>
            <a:srgbClr val="77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Micro-franchise poverty alleviation </a:t>
            </a:r>
            <a:r>
              <a:rPr lang="en-CA" sz="771" dirty="0"/>
              <a:t>by providing micro-entrepreneurship franchise opportunities for the underserved</a:t>
            </a:r>
          </a:p>
        </p:txBody>
      </p:sp>
      <p:sp>
        <p:nvSpPr>
          <p:cNvPr id="276" name="Rectangle 275">
            <a:extLst>
              <a:ext uri="{FF2B5EF4-FFF2-40B4-BE49-F238E27FC236}">
                <a16:creationId xmlns:a16="http://schemas.microsoft.com/office/drawing/2014/main" id="{5C585C4A-C05E-4FDB-9567-77EB654C9BA4}"/>
              </a:ext>
            </a:extLst>
          </p:cNvPr>
          <p:cNvSpPr/>
          <p:nvPr/>
        </p:nvSpPr>
        <p:spPr>
          <a:xfrm>
            <a:off x="211560" y="6849004"/>
            <a:ext cx="4308359" cy="396000"/>
          </a:xfrm>
          <a:prstGeom prst="rect">
            <a:avLst/>
          </a:prstGeom>
          <a:solidFill>
            <a:srgbClr val="618A04"/>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CA" sz="880" b="1" dirty="0">
                <a:solidFill>
                  <a:schemeClr val="bg1"/>
                </a:solidFill>
                <a:ea typeface="Jaldi" charset="0"/>
                <a:cs typeface="Jaldi" charset="0"/>
              </a:rPr>
              <a:t>Supplies: </a:t>
            </a:r>
            <a:r>
              <a:rPr lang="en-CA" sz="880" dirty="0">
                <a:solidFill>
                  <a:schemeClr val="bg1"/>
                </a:solidFill>
                <a:ea typeface="Jaldi" charset="0"/>
                <a:cs typeface="Jaldi" charset="0"/>
              </a:rPr>
              <a:t>How much sustainable procurement is used to procure the most sustainable goods and services from the most sustainable suppliers.</a:t>
            </a:r>
          </a:p>
        </p:txBody>
      </p:sp>
      <p:sp>
        <p:nvSpPr>
          <p:cNvPr id="227" name="Title 3">
            <a:extLst>
              <a:ext uri="{FF2B5EF4-FFF2-40B4-BE49-F238E27FC236}">
                <a16:creationId xmlns:a16="http://schemas.microsoft.com/office/drawing/2014/main" id="{AA9FC058-DD50-4F44-ABDE-A40EDDD86F99}"/>
              </a:ext>
            </a:extLst>
          </p:cNvPr>
          <p:cNvSpPr txBox="1">
            <a:spLocks/>
          </p:cNvSpPr>
          <p:nvPr/>
        </p:nvSpPr>
        <p:spPr>
          <a:xfrm>
            <a:off x="266618" y="105480"/>
            <a:ext cx="14888922" cy="438207"/>
          </a:xfrm>
          <a:prstGeom prst="rect">
            <a:avLst/>
          </a:prstGeom>
          <a:noFill/>
        </p:spPr>
        <p:txBody>
          <a:bodyPr lIns="180000" tIns="140400" rIns="180000" bIns="140400" anchor="ctr">
            <a:noAutofit/>
          </a:bodyPr>
          <a:lstStyle>
            <a:lvl1pPr algn="l" defTabSz="143209" rtl="0" eaLnBrk="1" latinLnBrk="0" hangingPunct="1">
              <a:spcBef>
                <a:spcPct val="0"/>
              </a:spcBef>
              <a:buNone/>
              <a:defRPr lang="en-GB" sz="2255" b="0" i="0" kern="1200">
                <a:solidFill>
                  <a:srgbClr val="FFFFFF"/>
                </a:solidFill>
                <a:latin typeface="Jaldi" charset="0"/>
                <a:ea typeface="Jaldi" charset="0"/>
                <a:cs typeface="Jaldi" charset="0"/>
              </a:defRPr>
            </a:lvl1pPr>
          </a:lstStyle>
          <a:p>
            <a:pPr algn="ctr"/>
            <a:r>
              <a:rPr lang="en-US" sz="2039" b="1" i="1" dirty="0">
                <a:solidFill>
                  <a:schemeClr val="tx1">
                    <a:lumMod val="75000"/>
                    <a:lumOff val="25000"/>
                  </a:schemeClr>
                </a:solidFill>
              </a:rPr>
              <a:t>How the BSAT Performance topics and Positive Impacts map to the B Corp BIA Operational topics and Impact Business Models  </a:t>
            </a:r>
          </a:p>
        </p:txBody>
      </p:sp>
      <p:sp>
        <p:nvSpPr>
          <p:cNvPr id="229" name="Rectangle 228">
            <a:extLst>
              <a:ext uri="{FF2B5EF4-FFF2-40B4-BE49-F238E27FC236}">
                <a16:creationId xmlns:a16="http://schemas.microsoft.com/office/drawing/2014/main" id="{C8B0DEF8-FAC1-4145-94E3-108E536A72B9}"/>
              </a:ext>
            </a:extLst>
          </p:cNvPr>
          <p:cNvSpPr/>
          <p:nvPr/>
        </p:nvSpPr>
        <p:spPr>
          <a:xfrm>
            <a:off x="5147567" y="872304"/>
            <a:ext cx="2239714" cy="501617"/>
          </a:xfrm>
          <a:prstGeom prst="rect">
            <a:avLst/>
          </a:prstGeom>
          <a:noFill/>
          <a:ln w="25400" cmpd="sng">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80" tIns="22560" rIns="11280" bIns="22560" numCol="1" spcCol="0" rtlCol="0" fromWordArt="0" anchor="ctr" anchorCtr="0" forceAA="0" compatLnSpc="1">
            <a:prstTxWarp prst="textNoShape">
              <a:avLst/>
            </a:prstTxWarp>
            <a:noAutofit/>
          </a:bodyPr>
          <a:lstStyle/>
          <a:p>
            <a:pPr>
              <a:lnSpc>
                <a:spcPct val="90000"/>
              </a:lnSpc>
              <a:spcAft>
                <a:spcPts val="187"/>
              </a:spcAft>
            </a:pPr>
            <a:r>
              <a:rPr lang="en-GB" sz="1400" b="1" dirty="0">
                <a:solidFill>
                  <a:schemeClr val="tx1">
                    <a:lumMod val="75000"/>
                    <a:lumOff val="25000"/>
                  </a:schemeClr>
                </a:solidFill>
                <a:latin typeface="Franklin Gothic Book" panose="020B0503020102020204" pitchFamily="34" charset="0"/>
                <a:ea typeface="Jaldi" charset="0"/>
                <a:cs typeface="Jaldi" charset="0"/>
              </a:rPr>
              <a:t>5 Operational Impact Areas</a:t>
            </a:r>
            <a:br>
              <a:rPr lang="en-GB" sz="1000" b="1" dirty="0">
                <a:solidFill>
                  <a:schemeClr val="tx1">
                    <a:lumMod val="75000"/>
                    <a:lumOff val="25000"/>
                  </a:schemeClr>
                </a:solidFill>
                <a:latin typeface="Franklin Gothic Book" panose="020B0503020102020204" pitchFamily="34" charset="0"/>
                <a:ea typeface="Jaldi" charset="0"/>
                <a:cs typeface="Jaldi" charset="0"/>
              </a:rPr>
            </a:br>
            <a:r>
              <a:rPr lang="en-GB" sz="1000" dirty="0">
                <a:solidFill>
                  <a:schemeClr val="tx1">
                    <a:lumMod val="75000"/>
                    <a:lumOff val="25000"/>
                  </a:schemeClr>
                </a:solidFill>
                <a:latin typeface="Franklin Gothic Book" panose="020B0503020102020204" pitchFamily="34" charset="0"/>
                <a:ea typeface="Jaldi" charset="0"/>
                <a:cs typeface="Jaldi" charset="0"/>
              </a:rPr>
              <a:t>in the BIA, for all businesses</a:t>
            </a:r>
          </a:p>
        </p:txBody>
      </p:sp>
      <p:sp>
        <p:nvSpPr>
          <p:cNvPr id="235" name="Rectangle 234">
            <a:extLst>
              <a:ext uri="{FF2B5EF4-FFF2-40B4-BE49-F238E27FC236}">
                <a16:creationId xmlns:a16="http://schemas.microsoft.com/office/drawing/2014/main" id="{DE1343AF-314D-4513-A734-804218883CEF}"/>
              </a:ext>
            </a:extLst>
          </p:cNvPr>
          <p:cNvSpPr/>
          <p:nvPr/>
        </p:nvSpPr>
        <p:spPr>
          <a:xfrm>
            <a:off x="8194636" y="889913"/>
            <a:ext cx="2857587" cy="466399"/>
          </a:xfrm>
          <a:prstGeom prst="rect">
            <a:avLst/>
          </a:prstGeom>
          <a:noFill/>
          <a:ln w="25400" cmpd="sng">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80" tIns="22560" rIns="11280" bIns="22560" numCol="1" spcCol="0" rtlCol="0" fromWordArt="0" anchor="ctr" anchorCtr="0" forceAA="0" compatLnSpc="1">
            <a:prstTxWarp prst="textNoShape">
              <a:avLst/>
            </a:prstTxWarp>
            <a:noAutofit/>
          </a:bodyPr>
          <a:lstStyle/>
          <a:p>
            <a:pPr>
              <a:lnSpc>
                <a:spcPct val="90000"/>
              </a:lnSpc>
              <a:spcAft>
                <a:spcPts val="187"/>
              </a:spcAft>
            </a:pPr>
            <a:r>
              <a:rPr lang="en-GB" sz="1400" b="1" dirty="0">
                <a:solidFill>
                  <a:schemeClr val="tx1">
                    <a:lumMod val="75000"/>
                    <a:lumOff val="25000"/>
                  </a:schemeClr>
                </a:solidFill>
                <a:latin typeface="Franklin Gothic Book" panose="020B0503020102020204" pitchFamily="34" charset="0"/>
              </a:rPr>
              <a:t>24 Impact Business Models (IBMs)</a:t>
            </a:r>
            <a:br>
              <a:rPr lang="en-GB" sz="1400" b="1" dirty="0">
                <a:solidFill>
                  <a:schemeClr val="tx1">
                    <a:lumMod val="75000"/>
                    <a:lumOff val="25000"/>
                  </a:schemeClr>
                </a:solidFill>
                <a:latin typeface="Franklin Gothic Book" panose="020B0503020102020204" pitchFamily="34" charset="0"/>
              </a:rPr>
            </a:br>
            <a:r>
              <a:rPr lang="en-GB" sz="1000" dirty="0">
                <a:solidFill>
                  <a:schemeClr val="tx1">
                    <a:lumMod val="75000"/>
                    <a:lumOff val="25000"/>
                  </a:schemeClr>
                </a:solidFill>
                <a:latin typeface="Franklin Gothic Book" panose="020B0503020102020204" pitchFamily="34" charset="0"/>
              </a:rPr>
              <a:t>from which businesses choose the best match</a:t>
            </a:r>
          </a:p>
        </p:txBody>
      </p:sp>
      <p:pic>
        <p:nvPicPr>
          <p:cNvPr id="236" name="Picture 2" descr="Image result for b corp">
            <a:extLst>
              <a:ext uri="{FF2B5EF4-FFF2-40B4-BE49-F238E27FC236}">
                <a16:creationId xmlns:a16="http://schemas.microsoft.com/office/drawing/2014/main" id="{C4A8BFCC-642B-4EAA-A237-8A39943B91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640" r="13559"/>
          <a:stretch/>
        </p:blipFill>
        <p:spPr bwMode="auto">
          <a:xfrm>
            <a:off x="7490606" y="663459"/>
            <a:ext cx="497818" cy="693333"/>
          </a:xfrm>
          <a:prstGeom prst="rect">
            <a:avLst/>
          </a:prstGeom>
          <a:noFill/>
          <a:ln w="3175">
            <a:solidFill>
              <a:schemeClr val="tx1">
                <a:lumMod val="75000"/>
                <a:lumOff val="25000"/>
              </a:schemeClr>
            </a:solidFill>
          </a:ln>
          <a:extLst>
            <a:ext uri="{909E8E84-426E-40DD-AFC4-6F175D3DCCD1}">
              <a14:hiddenFill xmlns:a14="http://schemas.microsoft.com/office/drawing/2010/main">
                <a:solidFill>
                  <a:srgbClr val="FFFFFF"/>
                </a:solidFill>
              </a14:hiddenFill>
            </a:ext>
          </a:extLst>
        </p:spPr>
      </p:pic>
      <p:sp>
        <p:nvSpPr>
          <p:cNvPr id="237" name="Rectangle 236">
            <a:extLst>
              <a:ext uri="{FF2B5EF4-FFF2-40B4-BE49-F238E27FC236}">
                <a16:creationId xmlns:a16="http://schemas.microsoft.com/office/drawing/2014/main" id="{D79DAC13-9367-427B-803C-5CD3215CCF2C}"/>
              </a:ext>
            </a:extLst>
          </p:cNvPr>
          <p:cNvSpPr/>
          <p:nvPr/>
        </p:nvSpPr>
        <p:spPr>
          <a:xfrm>
            <a:off x="1213034" y="681324"/>
            <a:ext cx="3236883" cy="706243"/>
          </a:xfrm>
          <a:prstGeom prst="rect">
            <a:avLst/>
          </a:prstGeom>
          <a:noFill/>
          <a:ln w="25400" cmpd="sng">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806" tIns="19613" rIns="9806" bIns="19613" numCol="1" spcCol="0" rtlCol="0" fromWordArt="0" anchor="ctr" anchorCtr="0" forceAA="0" compatLnSpc="1">
            <a:prstTxWarp prst="textNoShape">
              <a:avLst/>
            </a:prstTxWarp>
            <a:noAutofit/>
          </a:bodyPr>
          <a:lstStyle/>
          <a:p>
            <a:pPr>
              <a:lnSpc>
                <a:spcPct val="90000"/>
              </a:lnSpc>
              <a:spcAft>
                <a:spcPts val="163"/>
              </a:spcAft>
            </a:pPr>
            <a:r>
              <a:rPr lang="en-GB" sz="1400" b="1" dirty="0">
                <a:solidFill>
                  <a:schemeClr val="tx1">
                    <a:lumMod val="75000"/>
                    <a:lumOff val="25000"/>
                  </a:schemeClr>
                </a:solidFill>
                <a:latin typeface="Franklin Gothic Book" panose="020B0503020102020204" pitchFamily="34" charset="0"/>
                <a:ea typeface="Jaldi" charset="0"/>
                <a:cs typeface="Jaldi" charset="0"/>
              </a:rPr>
              <a:t>BSAT </a:t>
            </a:r>
            <a:r>
              <a:rPr lang="en-GB" sz="1400" b="1" i="1" dirty="0">
                <a:solidFill>
                  <a:schemeClr val="tx1">
                    <a:lumMod val="75000"/>
                    <a:lumOff val="25000"/>
                  </a:schemeClr>
                </a:solidFill>
                <a:latin typeface="Franklin Gothic Book" panose="020B0503020102020204" pitchFamily="34" charset="0"/>
                <a:ea typeface="Jaldi" charset="0"/>
                <a:cs typeface="Jaldi" charset="0"/>
              </a:rPr>
              <a:t>Performance</a:t>
            </a:r>
            <a:r>
              <a:rPr lang="en-GB" sz="1400" b="1" dirty="0">
                <a:solidFill>
                  <a:schemeClr val="tx1">
                    <a:lumMod val="75000"/>
                    <a:lumOff val="25000"/>
                  </a:schemeClr>
                </a:solidFill>
                <a:latin typeface="Franklin Gothic Book" panose="020B0503020102020204" pitchFamily="34" charset="0"/>
                <a:ea typeface="Jaldi" charset="0"/>
                <a:cs typeface="Jaldi" charset="0"/>
              </a:rPr>
              <a:t> scores</a:t>
            </a:r>
            <a:br>
              <a:rPr lang="en-GB" sz="1400" b="1" dirty="0">
                <a:solidFill>
                  <a:schemeClr val="tx1">
                    <a:lumMod val="75000"/>
                    <a:lumOff val="25000"/>
                  </a:schemeClr>
                </a:solidFill>
                <a:latin typeface="Franklin Gothic Book" panose="020B0503020102020204" pitchFamily="34" charset="0"/>
                <a:ea typeface="Jaldi" charset="0"/>
                <a:cs typeface="Jaldi" charset="0"/>
              </a:rPr>
            </a:br>
            <a:r>
              <a:rPr lang="en-GB" sz="1000" dirty="0">
                <a:solidFill>
                  <a:schemeClr val="tx1">
                    <a:lumMod val="75000"/>
                    <a:lumOff val="25000"/>
                  </a:schemeClr>
                </a:solidFill>
                <a:latin typeface="Franklin Gothic Book" panose="020B0503020102020204" pitchFamily="34" charset="0"/>
                <a:ea typeface="Jaldi" charset="0"/>
                <a:cs typeface="Jaldi" charset="0"/>
              </a:rPr>
              <a:t>Scores (0-100%) on these performance questions</a:t>
            </a:r>
            <a:br>
              <a:rPr lang="en-GB" sz="1000" dirty="0">
                <a:solidFill>
                  <a:schemeClr val="tx1">
                    <a:lumMod val="75000"/>
                    <a:lumOff val="25000"/>
                  </a:schemeClr>
                </a:solidFill>
                <a:latin typeface="Franklin Gothic Book" panose="020B0503020102020204" pitchFamily="34" charset="0"/>
                <a:ea typeface="Jaldi" charset="0"/>
                <a:cs typeface="Jaldi" charset="0"/>
              </a:rPr>
            </a:br>
            <a:r>
              <a:rPr lang="en-GB" sz="1000" dirty="0">
                <a:solidFill>
                  <a:schemeClr val="tx1">
                    <a:lumMod val="75000"/>
                    <a:lumOff val="25000"/>
                  </a:schemeClr>
                </a:solidFill>
                <a:latin typeface="Franklin Gothic Book" panose="020B0503020102020204" pitchFamily="34" charset="0"/>
                <a:ea typeface="Jaldi" charset="0"/>
                <a:cs typeface="Jaldi" charset="0"/>
              </a:rPr>
              <a:t>= Progress on </a:t>
            </a:r>
            <a:r>
              <a:rPr lang="en-GB" sz="1000" b="1" i="1" dirty="0">
                <a:solidFill>
                  <a:schemeClr val="tx1">
                    <a:lumMod val="75000"/>
                    <a:lumOff val="25000"/>
                  </a:schemeClr>
                </a:solidFill>
                <a:latin typeface="Franklin Gothic Book" panose="020B0503020102020204" pitchFamily="34" charset="0"/>
                <a:ea typeface="Jaldi" charset="0"/>
                <a:cs typeface="Jaldi" charset="0"/>
              </a:rPr>
              <a:t>not causing harm </a:t>
            </a:r>
            <a:r>
              <a:rPr lang="en-GB" sz="1000" b="1" dirty="0">
                <a:solidFill>
                  <a:schemeClr val="tx1">
                    <a:lumMod val="75000"/>
                    <a:lumOff val="25000"/>
                  </a:schemeClr>
                </a:solidFill>
                <a:latin typeface="Franklin Gothic Book" panose="020B0503020102020204" pitchFamily="34" charset="0"/>
                <a:ea typeface="Jaldi" charset="0"/>
                <a:cs typeface="Jaldi" charset="0"/>
              </a:rPr>
              <a:t>i</a:t>
            </a:r>
            <a:r>
              <a:rPr lang="en-GB" sz="1000" dirty="0">
                <a:solidFill>
                  <a:schemeClr val="tx1">
                    <a:lumMod val="75000"/>
                    <a:lumOff val="25000"/>
                  </a:schemeClr>
                </a:solidFill>
                <a:latin typeface="Franklin Gothic Book" panose="020B0503020102020204" pitchFamily="34" charset="0"/>
                <a:ea typeface="Jaldi" charset="0"/>
                <a:cs typeface="Jaldi" charset="0"/>
              </a:rPr>
              <a:t>n</a:t>
            </a:r>
            <a:r>
              <a:rPr lang="en-GB" sz="1000" i="1" dirty="0">
                <a:solidFill>
                  <a:schemeClr val="tx1">
                    <a:lumMod val="75000"/>
                    <a:lumOff val="25000"/>
                  </a:schemeClr>
                </a:solidFill>
                <a:latin typeface="Franklin Gothic Book" panose="020B0503020102020204" pitchFamily="34" charset="0"/>
                <a:ea typeface="Jaldi" charset="0"/>
                <a:cs typeface="Jaldi" charset="0"/>
              </a:rPr>
              <a:t> </a:t>
            </a:r>
            <a:r>
              <a:rPr lang="en-GB" sz="1000" dirty="0">
                <a:solidFill>
                  <a:schemeClr val="tx1">
                    <a:lumMod val="75000"/>
                    <a:lumOff val="25000"/>
                  </a:schemeClr>
                </a:solidFill>
                <a:latin typeface="Franklin Gothic Book" panose="020B0503020102020204" pitchFamily="34" charset="0"/>
                <a:ea typeface="Jaldi" charset="0"/>
                <a:cs typeface="Jaldi" charset="0"/>
              </a:rPr>
              <a:t>that issue area</a:t>
            </a:r>
          </a:p>
        </p:txBody>
      </p:sp>
      <p:sp>
        <p:nvSpPr>
          <p:cNvPr id="241" name="Rectangle 240">
            <a:extLst>
              <a:ext uri="{FF2B5EF4-FFF2-40B4-BE49-F238E27FC236}">
                <a16:creationId xmlns:a16="http://schemas.microsoft.com/office/drawing/2014/main" id="{9A5368DE-A857-4A9F-B768-54848BD1D9D4}"/>
              </a:ext>
            </a:extLst>
          </p:cNvPr>
          <p:cNvSpPr/>
          <p:nvPr/>
        </p:nvSpPr>
        <p:spPr>
          <a:xfrm>
            <a:off x="11753921" y="645503"/>
            <a:ext cx="2517311" cy="710809"/>
          </a:xfrm>
          <a:prstGeom prst="rect">
            <a:avLst/>
          </a:prstGeom>
          <a:noFill/>
          <a:ln w="25400" cmpd="sng">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806" tIns="19613" rIns="9806" bIns="19613" numCol="1" spcCol="0" rtlCol="0" fromWordArt="0" anchor="ctr" anchorCtr="0" forceAA="0" compatLnSpc="1">
            <a:prstTxWarp prst="textNoShape">
              <a:avLst/>
            </a:prstTxWarp>
            <a:noAutofit/>
          </a:bodyPr>
          <a:lstStyle/>
          <a:p>
            <a:pPr>
              <a:lnSpc>
                <a:spcPct val="90000"/>
              </a:lnSpc>
              <a:spcAft>
                <a:spcPts val="163"/>
              </a:spcAft>
            </a:pPr>
            <a:r>
              <a:rPr lang="en-GB" sz="1400" b="1" dirty="0">
                <a:solidFill>
                  <a:schemeClr val="tx1">
                    <a:lumMod val="75000"/>
                    <a:lumOff val="25000"/>
                  </a:schemeClr>
                </a:solidFill>
                <a:latin typeface="Franklin Gothic Book" panose="020B0503020102020204" pitchFamily="34" charset="0"/>
                <a:ea typeface="Jaldi" charset="0"/>
                <a:cs typeface="Jaldi" charset="0"/>
              </a:rPr>
              <a:t>BSAT Positive Impacts</a:t>
            </a:r>
          </a:p>
          <a:p>
            <a:pPr>
              <a:lnSpc>
                <a:spcPct val="90000"/>
              </a:lnSpc>
              <a:spcAft>
                <a:spcPts val="163"/>
              </a:spcAft>
            </a:pPr>
            <a:r>
              <a:rPr lang="en-CA" sz="1000" dirty="0">
                <a:solidFill>
                  <a:schemeClr val="tx1">
                    <a:lumMod val="75000"/>
                    <a:lumOff val="25000"/>
                  </a:schemeClr>
                </a:solidFill>
                <a:latin typeface="Franklin Gothic Book" panose="020B0503020102020204" pitchFamily="34" charset="0"/>
                <a:ea typeface="Jaldi" charset="0"/>
                <a:cs typeface="Jaldi" charset="0"/>
              </a:rPr>
              <a:t>Being regenerative on an environmental or social issue, either directly or indirectly, through products, services and donations</a:t>
            </a:r>
          </a:p>
        </p:txBody>
      </p:sp>
      <p:sp>
        <p:nvSpPr>
          <p:cNvPr id="2" name="Rectangle 1">
            <a:extLst>
              <a:ext uri="{FF2B5EF4-FFF2-40B4-BE49-F238E27FC236}">
                <a16:creationId xmlns:a16="http://schemas.microsoft.com/office/drawing/2014/main" id="{57929BAA-0BF9-4C11-93E5-15F7516B03E2}"/>
              </a:ext>
            </a:extLst>
          </p:cNvPr>
          <p:cNvSpPr/>
          <p:nvPr/>
        </p:nvSpPr>
        <p:spPr>
          <a:xfrm>
            <a:off x="5475858" y="3365196"/>
            <a:ext cx="167049" cy="72719"/>
          </a:xfrm>
          <a:prstGeom prst="rect">
            <a:avLst/>
          </a:prstGeom>
          <a:solidFill>
            <a:srgbClr val="CCCCFF"/>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CA"/>
          </a:p>
        </p:txBody>
      </p:sp>
      <p:sp>
        <p:nvSpPr>
          <p:cNvPr id="221" name="Rectangle 220">
            <a:extLst>
              <a:ext uri="{FF2B5EF4-FFF2-40B4-BE49-F238E27FC236}">
                <a16:creationId xmlns:a16="http://schemas.microsoft.com/office/drawing/2014/main" id="{112F088F-F4C0-403C-ADDB-E685F6A7F3A5}"/>
              </a:ext>
            </a:extLst>
          </p:cNvPr>
          <p:cNvSpPr/>
          <p:nvPr/>
        </p:nvSpPr>
        <p:spPr>
          <a:xfrm>
            <a:off x="5475858" y="3482210"/>
            <a:ext cx="167049" cy="72719"/>
          </a:xfrm>
          <a:prstGeom prst="rect">
            <a:avLst/>
          </a:prstGeom>
          <a:solidFill>
            <a:srgbClr val="67A4E7"/>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CA"/>
          </a:p>
        </p:txBody>
      </p:sp>
      <p:sp>
        <p:nvSpPr>
          <p:cNvPr id="223" name="Rectangle 222">
            <a:extLst>
              <a:ext uri="{FF2B5EF4-FFF2-40B4-BE49-F238E27FC236}">
                <a16:creationId xmlns:a16="http://schemas.microsoft.com/office/drawing/2014/main" id="{B7221D38-24A2-4B5B-A48C-DA2FA0E4BEB7}"/>
              </a:ext>
            </a:extLst>
          </p:cNvPr>
          <p:cNvSpPr/>
          <p:nvPr/>
        </p:nvSpPr>
        <p:spPr>
          <a:xfrm>
            <a:off x="5475858" y="3599224"/>
            <a:ext cx="167049" cy="72719"/>
          </a:xfrm>
          <a:prstGeom prst="rect">
            <a:avLst/>
          </a:prstGeom>
          <a:solidFill>
            <a:srgbClr val="77B8CF"/>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CA"/>
          </a:p>
        </p:txBody>
      </p:sp>
      <p:sp>
        <p:nvSpPr>
          <p:cNvPr id="258" name="Rectangle 257">
            <a:extLst>
              <a:ext uri="{FF2B5EF4-FFF2-40B4-BE49-F238E27FC236}">
                <a16:creationId xmlns:a16="http://schemas.microsoft.com/office/drawing/2014/main" id="{40D60010-C0BA-41B5-B423-7C74DCDEB0B3}"/>
              </a:ext>
            </a:extLst>
          </p:cNvPr>
          <p:cNvSpPr/>
          <p:nvPr/>
        </p:nvSpPr>
        <p:spPr>
          <a:xfrm>
            <a:off x="5475858" y="3716238"/>
            <a:ext cx="167049" cy="72719"/>
          </a:xfrm>
          <a:prstGeom prst="rect">
            <a:avLst/>
          </a:prstGeom>
          <a:solidFill>
            <a:srgbClr val="00CC66"/>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CA"/>
          </a:p>
        </p:txBody>
      </p:sp>
      <p:sp>
        <p:nvSpPr>
          <p:cNvPr id="265" name="Rectangle 264">
            <a:extLst>
              <a:ext uri="{FF2B5EF4-FFF2-40B4-BE49-F238E27FC236}">
                <a16:creationId xmlns:a16="http://schemas.microsoft.com/office/drawing/2014/main" id="{757AD848-211C-46EC-B68C-09246C4BF6C6}"/>
              </a:ext>
            </a:extLst>
          </p:cNvPr>
          <p:cNvSpPr/>
          <p:nvPr/>
        </p:nvSpPr>
        <p:spPr>
          <a:xfrm>
            <a:off x="5475858" y="3833252"/>
            <a:ext cx="167049" cy="72719"/>
          </a:xfrm>
          <a:prstGeom prst="rect">
            <a:avLst/>
          </a:prstGeom>
          <a:solidFill>
            <a:srgbClr val="FFFFCC"/>
          </a:solidFill>
          <a:ln w="3175">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CA"/>
          </a:p>
        </p:txBody>
      </p:sp>
      <p:cxnSp>
        <p:nvCxnSpPr>
          <p:cNvPr id="268" name="Straight Connector 267">
            <a:extLst>
              <a:ext uri="{FF2B5EF4-FFF2-40B4-BE49-F238E27FC236}">
                <a16:creationId xmlns:a16="http://schemas.microsoft.com/office/drawing/2014/main" id="{C17AA900-E38F-49D2-8E28-4651448AFD3F}"/>
              </a:ext>
            </a:extLst>
          </p:cNvPr>
          <p:cNvCxnSpPr>
            <a:cxnSpLocks/>
          </p:cNvCxnSpPr>
          <p:nvPr/>
        </p:nvCxnSpPr>
        <p:spPr>
          <a:xfrm>
            <a:off x="7682152" y="4184532"/>
            <a:ext cx="649915"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270" name="Rectangle 269">
            <a:extLst>
              <a:ext uri="{FF2B5EF4-FFF2-40B4-BE49-F238E27FC236}">
                <a16:creationId xmlns:a16="http://schemas.microsoft.com/office/drawing/2014/main" id="{84E7440C-3EC5-4A86-A7C4-F89761EF66F7}"/>
              </a:ext>
            </a:extLst>
          </p:cNvPr>
          <p:cNvSpPr/>
          <p:nvPr/>
        </p:nvSpPr>
        <p:spPr>
          <a:xfrm>
            <a:off x="5014457" y="6964591"/>
            <a:ext cx="2537325" cy="180000"/>
          </a:xfrm>
          <a:prstGeom prst="rect">
            <a:avLst/>
          </a:prstGeom>
          <a:solidFill>
            <a:srgbClr val="77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Supply chain management</a:t>
            </a:r>
            <a:endParaRPr lang="en-CA" sz="881" dirty="0"/>
          </a:p>
        </p:txBody>
      </p:sp>
      <p:sp>
        <p:nvSpPr>
          <p:cNvPr id="300" name="Rectangle 299">
            <a:extLst>
              <a:ext uri="{FF2B5EF4-FFF2-40B4-BE49-F238E27FC236}">
                <a16:creationId xmlns:a16="http://schemas.microsoft.com/office/drawing/2014/main" id="{F5D18B19-4E6B-4C23-824D-7CFA932D17B6}"/>
              </a:ext>
            </a:extLst>
          </p:cNvPr>
          <p:cNvSpPr/>
          <p:nvPr/>
        </p:nvSpPr>
        <p:spPr>
          <a:xfrm>
            <a:off x="5014457" y="7921964"/>
            <a:ext cx="2537325" cy="317130"/>
          </a:xfrm>
          <a:prstGeom prst="rect">
            <a:avLst/>
          </a:prstGeom>
          <a:solidFill>
            <a:schemeClr val="accent4">
              <a:lumMod val="20000"/>
              <a:lumOff val="80000"/>
            </a:schemeClr>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Customer stewardship: </a:t>
            </a:r>
            <a:r>
              <a:rPr lang="en-CA" sz="881" dirty="0"/>
              <a:t>Quality assurance; warranties; accreditations &amp; certifications</a:t>
            </a:r>
          </a:p>
        </p:txBody>
      </p:sp>
      <p:cxnSp>
        <p:nvCxnSpPr>
          <p:cNvPr id="275" name="Straight Connector 274">
            <a:extLst>
              <a:ext uri="{FF2B5EF4-FFF2-40B4-BE49-F238E27FC236}">
                <a16:creationId xmlns:a16="http://schemas.microsoft.com/office/drawing/2014/main" id="{D1AE1027-4E45-4490-8698-C9CBBA885089}"/>
              </a:ext>
            </a:extLst>
          </p:cNvPr>
          <p:cNvCxnSpPr>
            <a:cxnSpLocks/>
          </p:cNvCxnSpPr>
          <p:nvPr/>
        </p:nvCxnSpPr>
        <p:spPr>
          <a:xfrm>
            <a:off x="4876022" y="7768111"/>
            <a:ext cx="223157"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281" name="Rectangle 280">
            <a:extLst>
              <a:ext uri="{FF2B5EF4-FFF2-40B4-BE49-F238E27FC236}">
                <a16:creationId xmlns:a16="http://schemas.microsoft.com/office/drawing/2014/main" id="{C7B48728-AE94-49D1-94CB-1DF1E67DBFB2}"/>
              </a:ext>
            </a:extLst>
          </p:cNvPr>
          <p:cNvSpPr/>
          <p:nvPr/>
        </p:nvSpPr>
        <p:spPr>
          <a:xfrm>
            <a:off x="5014457" y="7391063"/>
            <a:ext cx="2537325" cy="180000"/>
          </a:xfrm>
          <a:prstGeom prst="rect">
            <a:avLst/>
          </a:prstGeom>
          <a:solidFill>
            <a:srgbClr val="77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Economic impact</a:t>
            </a:r>
            <a:endParaRPr lang="en-CA" sz="881" dirty="0"/>
          </a:p>
        </p:txBody>
      </p:sp>
      <p:cxnSp>
        <p:nvCxnSpPr>
          <p:cNvPr id="285" name="Straight Connector 284">
            <a:extLst>
              <a:ext uri="{FF2B5EF4-FFF2-40B4-BE49-F238E27FC236}">
                <a16:creationId xmlns:a16="http://schemas.microsoft.com/office/drawing/2014/main" id="{6474737C-EE7E-48F6-B299-7307F41C3589}"/>
              </a:ext>
            </a:extLst>
          </p:cNvPr>
          <p:cNvCxnSpPr>
            <a:cxnSpLocks/>
          </p:cNvCxnSpPr>
          <p:nvPr/>
        </p:nvCxnSpPr>
        <p:spPr>
          <a:xfrm>
            <a:off x="7670940" y="7959166"/>
            <a:ext cx="140285"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47" name="Straight Connector 346">
            <a:extLst>
              <a:ext uri="{FF2B5EF4-FFF2-40B4-BE49-F238E27FC236}">
                <a16:creationId xmlns:a16="http://schemas.microsoft.com/office/drawing/2014/main" id="{7D15C700-8A46-430A-92DC-6C2780FDE5B3}"/>
              </a:ext>
            </a:extLst>
          </p:cNvPr>
          <p:cNvCxnSpPr>
            <a:cxnSpLocks/>
          </p:cNvCxnSpPr>
          <p:nvPr/>
        </p:nvCxnSpPr>
        <p:spPr>
          <a:xfrm flipV="1">
            <a:off x="11318641" y="1574604"/>
            <a:ext cx="1" cy="1482283"/>
          </a:xfrm>
          <a:prstGeom prst="line">
            <a:avLst/>
          </a:prstGeom>
          <a:ln>
            <a:solidFill>
              <a:srgbClr val="09B400"/>
            </a:solidFill>
          </a:ln>
        </p:spPr>
        <p:style>
          <a:lnRef idx="1">
            <a:schemeClr val="accent5"/>
          </a:lnRef>
          <a:fillRef idx="0">
            <a:schemeClr val="accent5"/>
          </a:fillRef>
          <a:effectRef idx="0">
            <a:schemeClr val="accent5"/>
          </a:effectRef>
          <a:fontRef idx="minor">
            <a:schemeClr val="tx1"/>
          </a:fontRef>
        </p:style>
      </p:cxnSp>
      <p:cxnSp>
        <p:nvCxnSpPr>
          <p:cNvPr id="368" name="Straight Connector 367">
            <a:extLst>
              <a:ext uri="{FF2B5EF4-FFF2-40B4-BE49-F238E27FC236}">
                <a16:creationId xmlns:a16="http://schemas.microsoft.com/office/drawing/2014/main" id="{380844B5-AF34-4575-98FE-A2EE8D8BAE3F}"/>
              </a:ext>
            </a:extLst>
          </p:cNvPr>
          <p:cNvCxnSpPr>
            <a:cxnSpLocks/>
          </p:cNvCxnSpPr>
          <p:nvPr/>
        </p:nvCxnSpPr>
        <p:spPr>
          <a:xfrm flipV="1">
            <a:off x="11291745" y="4198230"/>
            <a:ext cx="0" cy="5000125"/>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grpSp>
        <p:nvGrpSpPr>
          <p:cNvPr id="358" name="Group 357">
            <a:extLst>
              <a:ext uri="{FF2B5EF4-FFF2-40B4-BE49-F238E27FC236}">
                <a16:creationId xmlns:a16="http://schemas.microsoft.com/office/drawing/2014/main" id="{2C8CAB5B-8A67-4777-B1CD-A1EC4ADD2ADE}"/>
              </a:ext>
            </a:extLst>
          </p:cNvPr>
          <p:cNvGrpSpPr/>
          <p:nvPr/>
        </p:nvGrpSpPr>
        <p:grpSpPr>
          <a:xfrm>
            <a:off x="436171" y="694399"/>
            <a:ext cx="544266" cy="705531"/>
            <a:chOff x="323528" y="1806622"/>
            <a:chExt cx="1246329" cy="1744587"/>
          </a:xfrm>
        </p:grpSpPr>
        <p:pic>
          <p:nvPicPr>
            <p:cNvPr id="359" name="Picture 358">
              <a:extLst>
                <a:ext uri="{FF2B5EF4-FFF2-40B4-BE49-F238E27FC236}">
                  <a16:creationId xmlns:a16="http://schemas.microsoft.com/office/drawing/2014/main" id="{4D4925C8-06A9-4E24-973C-6ECD2940F95F}"/>
                </a:ext>
              </a:extLst>
            </p:cNvPr>
            <p:cNvPicPr>
              <a:picLocks noChangeAspect="1"/>
            </p:cNvPicPr>
            <p:nvPr/>
          </p:nvPicPr>
          <p:blipFill rotWithShape="1">
            <a:blip r:embed="rId4"/>
            <a:srcRect l="25186" t="29669" r="24416" b="32150"/>
            <a:stretch/>
          </p:blipFill>
          <p:spPr>
            <a:xfrm>
              <a:off x="323528" y="1806622"/>
              <a:ext cx="1242583" cy="727348"/>
            </a:xfrm>
            <a:prstGeom prst="rect">
              <a:avLst/>
            </a:prstGeom>
            <a:ln w="3175">
              <a:solidFill>
                <a:schemeClr val="tx1"/>
              </a:solidFill>
            </a:ln>
          </p:spPr>
        </p:pic>
        <p:pic>
          <p:nvPicPr>
            <p:cNvPr id="360" name="Picture 359">
              <a:extLst>
                <a:ext uri="{FF2B5EF4-FFF2-40B4-BE49-F238E27FC236}">
                  <a16:creationId xmlns:a16="http://schemas.microsoft.com/office/drawing/2014/main" id="{28897CFC-4253-451E-9E77-E4F7CA2E2A7E}"/>
                </a:ext>
              </a:extLst>
            </p:cNvPr>
            <p:cNvPicPr>
              <a:picLocks noChangeAspect="1"/>
            </p:cNvPicPr>
            <p:nvPr/>
          </p:nvPicPr>
          <p:blipFill rotWithShape="1">
            <a:blip r:embed="rId5"/>
            <a:srcRect l="19551" t="16562" r="19551" b="22700"/>
            <a:stretch/>
          </p:blipFill>
          <p:spPr>
            <a:xfrm>
              <a:off x="414148" y="2348880"/>
              <a:ext cx="1155709" cy="1202329"/>
            </a:xfrm>
            <a:prstGeom prst="ellipse">
              <a:avLst/>
            </a:prstGeom>
            <a:ln w="3175">
              <a:solidFill>
                <a:schemeClr val="tx1"/>
              </a:solidFill>
            </a:ln>
          </p:spPr>
        </p:pic>
        <p:pic>
          <p:nvPicPr>
            <p:cNvPr id="361" name="Picture 2" descr="United Nations Sustainable Development – 17 Goals to Transform Our ...">
              <a:extLst>
                <a:ext uri="{FF2B5EF4-FFF2-40B4-BE49-F238E27FC236}">
                  <a16:creationId xmlns:a16="http://schemas.microsoft.com/office/drawing/2014/main" id="{A114BAE8-D100-4950-8F60-DCFFF17DAB5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9" y="2564904"/>
              <a:ext cx="630518" cy="657695"/>
            </a:xfrm>
            <a:prstGeom prst="ellipse">
              <a:avLst/>
            </a:prstGeom>
            <a:noFill/>
            <a:ln w="3175">
              <a:solidFill>
                <a:schemeClr val="tx1"/>
              </a:solidFill>
            </a:ln>
            <a:extLst>
              <a:ext uri="{909E8E84-426E-40DD-AFC4-6F175D3DCCD1}">
                <a14:hiddenFill xmlns:a14="http://schemas.microsoft.com/office/drawing/2010/main">
                  <a:solidFill>
                    <a:srgbClr val="FFFFFF"/>
                  </a:solidFill>
                </a14:hiddenFill>
              </a:ext>
            </a:extLst>
          </p:spPr>
        </p:pic>
      </p:grpSp>
      <p:cxnSp>
        <p:nvCxnSpPr>
          <p:cNvPr id="293" name="Straight Connector 292">
            <a:extLst>
              <a:ext uri="{FF2B5EF4-FFF2-40B4-BE49-F238E27FC236}">
                <a16:creationId xmlns:a16="http://schemas.microsoft.com/office/drawing/2014/main" id="{3759EEF5-EBFD-4310-85D7-692D0F408621}"/>
              </a:ext>
            </a:extLst>
          </p:cNvPr>
          <p:cNvCxnSpPr>
            <a:cxnSpLocks/>
          </p:cNvCxnSpPr>
          <p:nvPr/>
        </p:nvCxnSpPr>
        <p:spPr>
          <a:xfrm>
            <a:off x="7789934" y="3066323"/>
            <a:ext cx="773098"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280" name="Straight Connector 279">
            <a:extLst>
              <a:ext uri="{FF2B5EF4-FFF2-40B4-BE49-F238E27FC236}">
                <a16:creationId xmlns:a16="http://schemas.microsoft.com/office/drawing/2014/main" id="{C9102E98-6C86-4101-866D-F08A9AC6A9D3}"/>
              </a:ext>
            </a:extLst>
          </p:cNvPr>
          <p:cNvCxnSpPr>
            <a:cxnSpLocks/>
          </p:cNvCxnSpPr>
          <p:nvPr/>
        </p:nvCxnSpPr>
        <p:spPr>
          <a:xfrm>
            <a:off x="7018292" y="2042635"/>
            <a:ext cx="773098"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366" name="Straight Connector 365">
            <a:extLst>
              <a:ext uri="{FF2B5EF4-FFF2-40B4-BE49-F238E27FC236}">
                <a16:creationId xmlns:a16="http://schemas.microsoft.com/office/drawing/2014/main" id="{0D8CE21E-C1E2-490F-A3B7-EAAD69BF70C6}"/>
              </a:ext>
            </a:extLst>
          </p:cNvPr>
          <p:cNvCxnSpPr>
            <a:cxnSpLocks/>
          </p:cNvCxnSpPr>
          <p:nvPr/>
        </p:nvCxnSpPr>
        <p:spPr>
          <a:xfrm>
            <a:off x="7350193" y="1542106"/>
            <a:ext cx="759658"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sp>
        <p:nvSpPr>
          <p:cNvPr id="239" name="Rectangle 238">
            <a:extLst>
              <a:ext uri="{FF2B5EF4-FFF2-40B4-BE49-F238E27FC236}">
                <a16:creationId xmlns:a16="http://schemas.microsoft.com/office/drawing/2014/main" id="{A5B55846-7AC1-4CB7-9624-35986CBB6795}"/>
              </a:ext>
            </a:extLst>
          </p:cNvPr>
          <p:cNvSpPr/>
          <p:nvPr/>
        </p:nvSpPr>
        <p:spPr>
          <a:xfrm>
            <a:off x="5029718" y="1449400"/>
            <a:ext cx="2537325"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900" b="1" dirty="0"/>
              <a:t>Air &amp; climate</a:t>
            </a:r>
            <a:endParaRPr lang="en-CA" sz="900" dirty="0"/>
          </a:p>
        </p:txBody>
      </p:sp>
      <p:sp>
        <p:nvSpPr>
          <p:cNvPr id="259" name="Rectangle 258">
            <a:extLst>
              <a:ext uri="{FF2B5EF4-FFF2-40B4-BE49-F238E27FC236}">
                <a16:creationId xmlns:a16="http://schemas.microsoft.com/office/drawing/2014/main" id="{37360ADC-7751-4FAB-BA08-B466E4D2601A}"/>
              </a:ext>
            </a:extLst>
          </p:cNvPr>
          <p:cNvSpPr/>
          <p:nvPr/>
        </p:nvSpPr>
        <p:spPr>
          <a:xfrm>
            <a:off x="5026253" y="1946968"/>
            <a:ext cx="2537325"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900" b="1" dirty="0"/>
              <a:t>Water</a:t>
            </a:r>
            <a:endParaRPr lang="en-CA" sz="900" dirty="0"/>
          </a:p>
        </p:txBody>
      </p:sp>
      <p:cxnSp>
        <p:nvCxnSpPr>
          <p:cNvPr id="434" name="Straight Connector 433">
            <a:extLst>
              <a:ext uri="{FF2B5EF4-FFF2-40B4-BE49-F238E27FC236}">
                <a16:creationId xmlns:a16="http://schemas.microsoft.com/office/drawing/2014/main" id="{76272D9F-A15F-4082-A67F-A3238E3A9819}"/>
              </a:ext>
            </a:extLst>
          </p:cNvPr>
          <p:cNvCxnSpPr>
            <a:cxnSpLocks/>
          </p:cNvCxnSpPr>
          <p:nvPr/>
        </p:nvCxnSpPr>
        <p:spPr>
          <a:xfrm>
            <a:off x="7791390" y="1900800"/>
            <a:ext cx="0" cy="1162545"/>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36" name="Straight Connector 435">
            <a:extLst>
              <a:ext uri="{FF2B5EF4-FFF2-40B4-BE49-F238E27FC236}">
                <a16:creationId xmlns:a16="http://schemas.microsoft.com/office/drawing/2014/main" id="{47E2D30D-0E49-433C-9A4D-FFC60A89CA71}"/>
              </a:ext>
            </a:extLst>
          </p:cNvPr>
          <p:cNvCxnSpPr>
            <a:cxnSpLocks/>
          </p:cNvCxnSpPr>
          <p:nvPr/>
        </p:nvCxnSpPr>
        <p:spPr>
          <a:xfrm>
            <a:off x="7789934" y="1900797"/>
            <a:ext cx="773098"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37" name="Straight Connector 436">
            <a:extLst>
              <a:ext uri="{FF2B5EF4-FFF2-40B4-BE49-F238E27FC236}">
                <a16:creationId xmlns:a16="http://schemas.microsoft.com/office/drawing/2014/main" id="{F10ABE66-C9D3-489F-94DB-AE5F90CEB3C2}"/>
              </a:ext>
            </a:extLst>
          </p:cNvPr>
          <p:cNvCxnSpPr>
            <a:cxnSpLocks/>
          </p:cNvCxnSpPr>
          <p:nvPr/>
        </p:nvCxnSpPr>
        <p:spPr>
          <a:xfrm>
            <a:off x="7789934" y="2515023"/>
            <a:ext cx="283588"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a:extLst>
              <a:ext uri="{FF2B5EF4-FFF2-40B4-BE49-F238E27FC236}">
                <a16:creationId xmlns:a16="http://schemas.microsoft.com/office/drawing/2014/main" id="{70E4ADA8-0600-4C6D-972B-4C2DDE08A7E7}"/>
              </a:ext>
            </a:extLst>
          </p:cNvPr>
          <p:cNvCxnSpPr>
            <a:cxnSpLocks/>
          </p:cNvCxnSpPr>
          <p:nvPr/>
        </p:nvCxnSpPr>
        <p:spPr>
          <a:xfrm>
            <a:off x="7791390" y="2196069"/>
            <a:ext cx="773098"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42" name="Straight Connector 441">
            <a:extLst>
              <a:ext uri="{FF2B5EF4-FFF2-40B4-BE49-F238E27FC236}">
                <a16:creationId xmlns:a16="http://schemas.microsoft.com/office/drawing/2014/main" id="{B0BFDFD5-9DD2-4105-91B5-239200FBD986}"/>
              </a:ext>
            </a:extLst>
          </p:cNvPr>
          <p:cNvCxnSpPr>
            <a:cxnSpLocks/>
          </p:cNvCxnSpPr>
          <p:nvPr/>
        </p:nvCxnSpPr>
        <p:spPr>
          <a:xfrm>
            <a:off x="7789934" y="2767972"/>
            <a:ext cx="773098"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a:extLst>
              <a:ext uri="{FF2B5EF4-FFF2-40B4-BE49-F238E27FC236}">
                <a16:creationId xmlns:a16="http://schemas.microsoft.com/office/drawing/2014/main" id="{794CA6BD-2FBA-450F-8356-71B7403B8A19}"/>
              </a:ext>
            </a:extLst>
          </p:cNvPr>
          <p:cNvCxnSpPr>
            <a:cxnSpLocks/>
          </p:cNvCxnSpPr>
          <p:nvPr/>
        </p:nvCxnSpPr>
        <p:spPr>
          <a:xfrm>
            <a:off x="7021936" y="2965806"/>
            <a:ext cx="773098"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459" name="Straight Connector 458">
            <a:extLst>
              <a:ext uri="{FF2B5EF4-FFF2-40B4-BE49-F238E27FC236}">
                <a16:creationId xmlns:a16="http://schemas.microsoft.com/office/drawing/2014/main" id="{46D94EEC-246E-448F-B656-F9DD2160D7B3}"/>
              </a:ext>
            </a:extLst>
          </p:cNvPr>
          <p:cNvCxnSpPr>
            <a:cxnSpLocks/>
          </p:cNvCxnSpPr>
          <p:nvPr/>
        </p:nvCxnSpPr>
        <p:spPr>
          <a:xfrm>
            <a:off x="7016836" y="2479070"/>
            <a:ext cx="773098" cy="0"/>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sp>
        <p:nvSpPr>
          <p:cNvPr id="321" name="Rectangle 320">
            <a:extLst>
              <a:ext uri="{FF2B5EF4-FFF2-40B4-BE49-F238E27FC236}">
                <a16:creationId xmlns:a16="http://schemas.microsoft.com/office/drawing/2014/main" id="{77DD51E0-9814-4BF5-AE84-120309CB0B00}"/>
              </a:ext>
            </a:extLst>
          </p:cNvPr>
          <p:cNvSpPr/>
          <p:nvPr/>
        </p:nvSpPr>
        <p:spPr>
          <a:xfrm>
            <a:off x="7956656" y="2958323"/>
            <a:ext cx="3197108"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lvl="0"/>
            <a:r>
              <a:rPr lang="en-CA" sz="900" b="1" dirty="0">
                <a:solidFill>
                  <a:srgbClr val="000000"/>
                </a:solidFill>
              </a:rPr>
              <a:t>Environmentally innovative production</a:t>
            </a:r>
            <a:endParaRPr lang="en-CA" sz="900" dirty="0">
              <a:solidFill>
                <a:srgbClr val="000000"/>
              </a:solidFill>
            </a:endParaRPr>
          </a:p>
        </p:txBody>
      </p:sp>
      <p:sp>
        <p:nvSpPr>
          <p:cNvPr id="322" name="Rectangle 321">
            <a:extLst>
              <a:ext uri="{FF2B5EF4-FFF2-40B4-BE49-F238E27FC236}">
                <a16:creationId xmlns:a16="http://schemas.microsoft.com/office/drawing/2014/main" id="{FE34432C-FBBD-49DE-A0E0-3C56056479FD}"/>
              </a:ext>
            </a:extLst>
          </p:cNvPr>
          <p:cNvSpPr/>
          <p:nvPr/>
        </p:nvSpPr>
        <p:spPr>
          <a:xfrm>
            <a:off x="7956656" y="1808444"/>
            <a:ext cx="3197108"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lvl="0"/>
            <a:r>
              <a:rPr lang="en-CA" sz="900" b="1" dirty="0">
                <a:solidFill>
                  <a:srgbClr val="000000"/>
                </a:solidFill>
              </a:rPr>
              <a:t>Resource conservation</a:t>
            </a:r>
          </a:p>
        </p:txBody>
      </p:sp>
      <p:sp>
        <p:nvSpPr>
          <p:cNvPr id="325" name="Rectangle 324">
            <a:extLst>
              <a:ext uri="{FF2B5EF4-FFF2-40B4-BE49-F238E27FC236}">
                <a16:creationId xmlns:a16="http://schemas.microsoft.com/office/drawing/2014/main" id="{36AEABBA-450B-4D16-BDC9-5A2DAE870663}"/>
              </a:ext>
            </a:extLst>
          </p:cNvPr>
          <p:cNvSpPr/>
          <p:nvPr/>
        </p:nvSpPr>
        <p:spPr>
          <a:xfrm>
            <a:off x="7956656" y="2387115"/>
            <a:ext cx="3197108"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900" dirty="0"/>
              <a:t>T</a:t>
            </a:r>
            <a:r>
              <a:rPr lang="en-CA" sz="900" b="1" dirty="0"/>
              <a:t>oxin reduction / remediation</a:t>
            </a:r>
            <a:endParaRPr lang="en-CA" sz="900" dirty="0"/>
          </a:p>
        </p:txBody>
      </p:sp>
      <p:sp>
        <p:nvSpPr>
          <p:cNvPr id="326" name="Rectangle 325">
            <a:extLst>
              <a:ext uri="{FF2B5EF4-FFF2-40B4-BE49-F238E27FC236}">
                <a16:creationId xmlns:a16="http://schemas.microsoft.com/office/drawing/2014/main" id="{1FE12090-C780-4B50-AFCF-E527FF528928}"/>
              </a:ext>
            </a:extLst>
          </p:cNvPr>
          <p:cNvSpPr/>
          <p:nvPr/>
        </p:nvSpPr>
        <p:spPr>
          <a:xfrm>
            <a:off x="7956656" y="2663729"/>
            <a:ext cx="3197108"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900" b="1" dirty="0"/>
              <a:t>Environmental education &amp; information</a:t>
            </a:r>
            <a:endParaRPr lang="en-CA" sz="900" dirty="0"/>
          </a:p>
        </p:txBody>
      </p:sp>
      <p:sp>
        <p:nvSpPr>
          <p:cNvPr id="18" name="Rectangle 17">
            <a:extLst>
              <a:ext uri="{FF2B5EF4-FFF2-40B4-BE49-F238E27FC236}">
                <a16:creationId xmlns:a16="http://schemas.microsoft.com/office/drawing/2014/main" id="{F49F6621-2B99-446B-AA1E-D3BACA46C0EA}"/>
              </a:ext>
            </a:extLst>
          </p:cNvPr>
          <p:cNvSpPr/>
          <p:nvPr/>
        </p:nvSpPr>
        <p:spPr>
          <a:xfrm>
            <a:off x="5026253" y="2815386"/>
            <a:ext cx="2537325"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900" b="1" dirty="0"/>
              <a:t>Environmental management</a:t>
            </a:r>
            <a:endParaRPr lang="en-CA" sz="900" dirty="0"/>
          </a:p>
        </p:txBody>
      </p:sp>
      <p:sp>
        <p:nvSpPr>
          <p:cNvPr id="262" name="Rectangle 261">
            <a:extLst>
              <a:ext uri="{FF2B5EF4-FFF2-40B4-BE49-F238E27FC236}">
                <a16:creationId xmlns:a16="http://schemas.microsoft.com/office/drawing/2014/main" id="{73378621-088E-47F9-88D2-30C8C196C5CC}"/>
              </a:ext>
            </a:extLst>
          </p:cNvPr>
          <p:cNvSpPr/>
          <p:nvPr/>
        </p:nvSpPr>
        <p:spPr>
          <a:xfrm>
            <a:off x="5026253" y="2398616"/>
            <a:ext cx="2537325"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900" b="1" dirty="0"/>
              <a:t>Land &amp; life</a:t>
            </a:r>
            <a:endParaRPr lang="en-CA" sz="900" dirty="0"/>
          </a:p>
        </p:txBody>
      </p:sp>
      <p:sp>
        <p:nvSpPr>
          <p:cNvPr id="292" name="Rectangle 291">
            <a:extLst>
              <a:ext uri="{FF2B5EF4-FFF2-40B4-BE49-F238E27FC236}">
                <a16:creationId xmlns:a16="http://schemas.microsoft.com/office/drawing/2014/main" id="{85235A3E-5E2C-4813-B6AD-2F70997DB4A1}"/>
              </a:ext>
            </a:extLst>
          </p:cNvPr>
          <p:cNvSpPr/>
          <p:nvPr/>
        </p:nvSpPr>
        <p:spPr>
          <a:xfrm>
            <a:off x="7956656" y="2092200"/>
            <a:ext cx="3197108"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lvl="0"/>
            <a:r>
              <a:rPr lang="en-CA" sz="900" b="1" dirty="0">
                <a:solidFill>
                  <a:srgbClr val="000000"/>
                </a:solidFill>
              </a:rPr>
              <a:t>Land / wildlife conservation</a:t>
            </a:r>
          </a:p>
        </p:txBody>
      </p:sp>
      <p:sp>
        <p:nvSpPr>
          <p:cNvPr id="266" name="Rectangle 265">
            <a:extLst>
              <a:ext uri="{FF2B5EF4-FFF2-40B4-BE49-F238E27FC236}">
                <a16:creationId xmlns:a16="http://schemas.microsoft.com/office/drawing/2014/main" id="{A1455CEA-67CE-47EF-A139-9F6410E31242}"/>
              </a:ext>
            </a:extLst>
          </p:cNvPr>
          <p:cNvSpPr/>
          <p:nvPr/>
        </p:nvSpPr>
        <p:spPr>
          <a:xfrm>
            <a:off x="7956788" y="1449400"/>
            <a:ext cx="3200906" cy="216000"/>
          </a:xfrm>
          <a:prstGeom prst="rect">
            <a:avLst/>
          </a:prstGeom>
          <a:solidFill>
            <a:srgbClr val="00CC66"/>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lvl="0"/>
            <a:r>
              <a:rPr lang="en-CA" sz="900" b="1" dirty="0">
                <a:solidFill>
                  <a:srgbClr val="000000"/>
                </a:solidFill>
              </a:rPr>
              <a:t>Renewable or cleaner-burning energy</a:t>
            </a:r>
            <a:endParaRPr lang="en-CA" sz="900" dirty="0">
              <a:solidFill>
                <a:srgbClr val="000000"/>
              </a:solidFill>
            </a:endParaRPr>
          </a:p>
        </p:txBody>
      </p:sp>
      <p:sp>
        <p:nvSpPr>
          <p:cNvPr id="364" name="Rectangle 363">
            <a:extLst>
              <a:ext uri="{FF2B5EF4-FFF2-40B4-BE49-F238E27FC236}">
                <a16:creationId xmlns:a16="http://schemas.microsoft.com/office/drawing/2014/main" id="{D9125D98-E732-4D11-B89B-BA1294FD6182}"/>
              </a:ext>
            </a:extLst>
          </p:cNvPr>
          <p:cNvSpPr/>
          <p:nvPr/>
        </p:nvSpPr>
        <p:spPr>
          <a:xfrm>
            <a:off x="213763" y="9286810"/>
            <a:ext cx="4317019" cy="494918"/>
          </a:xfrm>
          <a:prstGeom prst="rect">
            <a:avLst/>
          </a:prstGeom>
          <a:solidFill>
            <a:srgbClr val="A692DE"/>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GB" sz="880" b="1" dirty="0">
                <a:solidFill>
                  <a:schemeClr val="bg1"/>
                </a:solidFill>
                <a:ea typeface="Jaldi" charset="0"/>
                <a:cs typeface="Jaldi" charset="0"/>
              </a:rPr>
              <a:t>Governance:  </a:t>
            </a:r>
            <a:r>
              <a:rPr lang="en-GB" sz="880" dirty="0">
                <a:solidFill>
                  <a:schemeClr val="bg1"/>
                </a:solidFill>
                <a:ea typeface="Jaldi" charset="0"/>
                <a:cs typeface="Jaldi" charset="0"/>
              </a:rPr>
              <a:t>Degree to which </a:t>
            </a:r>
            <a:r>
              <a:rPr lang="en-CA" sz="880" dirty="0">
                <a:solidFill>
                  <a:schemeClr val="bg1"/>
                </a:solidFill>
                <a:ea typeface="Jaldi" charset="0"/>
                <a:cs typeface="Jaldi" charset="0"/>
              </a:rPr>
              <a:t>sustainability considerations are embedded in  governance and management systems. </a:t>
            </a:r>
            <a:endParaRPr lang="en-US" sz="880" dirty="0">
              <a:solidFill>
                <a:schemeClr val="bg1"/>
              </a:solidFill>
              <a:ea typeface="Jaldi" charset="0"/>
              <a:cs typeface="Jaldi" charset="0"/>
            </a:endParaRPr>
          </a:p>
        </p:txBody>
      </p:sp>
      <p:sp>
        <p:nvSpPr>
          <p:cNvPr id="290" name="Rectangle 289">
            <a:extLst>
              <a:ext uri="{FF2B5EF4-FFF2-40B4-BE49-F238E27FC236}">
                <a16:creationId xmlns:a16="http://schemas.microsoft.com/office/drawing/2014/main" id="{99A9C2C4-2019-4047-98B8-2A8454C18579}"/>
              </a:ext>
            </a:extLst>
          </p:cNvPr>
          <p:cNvSpPr/>
          <p:nvPr/>
        </p:nvSpPr>
        <p:spPr>
          <a:xfrm>
            <a:off x="5014457" y="9231862"/>
            <a:ext cx="2537325" cy="549866"/>
          </a:xfrm>
          <a:prstGeom prst="rect">
            <a:avLst/>
          </a:prstGeom>
          <a:solidFill>
            <a:srgbClr val="CDCCF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Mission &amp; Measurement: </a:t>
            </a:r>
            <a:r>
              <a:rPr lang="en-CA" sz="881" dirty="0"/>
              <a:t>Focus &amp; mission; ESG performance &amp; compensation plans, board oversight; material ESG goals, targets &amp; reporting; stakeholder engagement</a:t>
            </a:r>
          </a:p>
        </p:txBody>
      </p:sp>
      <p:sp>
        <p:nvSpPr>
          <p:cNvPr id="296" name="Rectangle 295">
            <a:extLst>
              <a:ext uri="{FF2B5EF4-FFF2-40B4-BE49-F238E27FC236}">
                <a16:creationId xmlns:a16="http://schemas.microsoft.com/office/drawing/2014/main" id="{08206946-E06D-4C1F-8A3D-32DC772588BD}"/>
              </a:ext>
            </a:extLst>
          </p:cNvPr>
          <p:cNvSpPr/>
          <p:nvPr/>
        </p:nvSpPr>
        <p:spPr>
          <a:xfrm>
            <a:off x="5014457" y="8338207"/>
            <a:ext cx="2537325" cy="579425"/>
          </a:xfrm>
          <a:prstGeom prst="rect">
            <a:avLst/>
          </a:prstGeom>
          <a:solidFill>
            <a:srgbClr val="CDCCF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Ethics &amp; Transparency: </a:t>
            </a:r>
            <a:r>
              <a:rPr lang="en-CA" sz="881" dirty="0"/>
              <a:t>Board oversight; stakeholder voice; codes, policies &amp; controls; training; impact reporting; financial, tax, and lobbying transparency</a:t>
            </a:r>
          </a:p>
        </p:txBody>
      </p:sp>
      <p:sp>
        <p:nvSpPr>
          <p:cNvPr id="283" name="Rectangle 282">
            <a:extLst>
              <a:ext uri="{FF2B5EF4-FFF2-40B4-BE49-F238E27FC236}">
                <a16:creationId xmlns:a16="http://schemas.microsoft.com/office/drawing/2014/main" id="{A78D8C00-14D8-4AEE-AE6D-17D2D0216B7B}"/>
              </a:ext>
            </a:extLst>
          </p:cNvPr>
          <p:cNvSpPr/>
          <p:nvPr/>
        </p:nvSpPr>
        <p:spPr>
          <a:xfrm>
            <a:off x="5014457" y="7665561"/>
            <a:ext cx="2537325" cy="180000"/>
          </a:xfrm>
          <a:prstGeom prst="rect">
            <a:avLst/>
          </a:prstGeom>
          <a:solidFill>
            <a:srgbClr val="77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Civic engagement &amp; giving</a:t>
            </a:r>
            <a:endParaRPr lang="en-CA" sz="881" dirty="0"/>
          </a:p>
        </p:txBody>
      </p:sp>
      <p:cxnSp>
        <p:nvCxnSpPr>
          <p:cNvPr id="365" name="Straight Connector 364">
            <a:extLst>
              <a:ext uri="{FF2B5EF4-FFF2-40B4-BE49-F238E27FC236}">
                <a16:creationId xmlns:a16="http://schemas.microsoft.com/office/drawing/2014/main" id="{4BE9B1E8-510F-4B1E-9A21-B867F38783C3}"/>
              </a:ext>
            </a:extLst>
          </p:cNvPr>
          <p:cNvCxnSpPr>
            <a:cxnSpLocks/>
          </p:cNvCxnSpPr>
          <p:nvPr/>
        </p:nvCxnSpPr>
        <p:spPr>
          <a:xfrm>
            <a:off x="3832265" y="1952460"/>
            <a:ext cx="859095" cy="2604"/>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a:extLst>
              <a:ext uri="{FF2B5EF4-FFF2-40B4-BE49-F238E27FC236}">
                <a16:creationId xmlns:a16="http://schemas.microsoft.com/office/drawing/2014/main" id="{79E00EA2-01BC-4D4D-ABB1-170F63A56FD5}"/>
              </a:ext>
            </a:extLst>
          </p:cNvPr>
          <p:cNvCxnSpPr>
            <a:cxnSpLocks/>
          </p:cNvCxnSpPr>
          <p:nvPr/>
        </p:nvCxnSpPr>
        <p:spPr>
          <a:xfrm>
            <a:off x="4689873" y="1602447"/>
            <a:ext cx="0" cy="352617"/>
          </a:xfrm>
          <a:prstGeom prst="line">
            <a:avLst/>
          </a:prstGeom>
          <a:ln w="6350">
            <a:solidFill>
              <a:srgbClr val="618A04"/>
            </a:solidFill>
          </a:ln>
          <a:effectLst/>
        </p:spPr>
        <p:style>
          <a:lnRef idx="2">
            <a:schemeClr val="accent1"/>
          </a:lnRef>
          <a:fillRef idx="0">
            <a:schemeClr val="accent1"/>
          </a:fillRef>
          <a:effectRef idx="1">
            <a:schemeClr val="accent1"/>
          </a:effectRef>
          <a:fontRef idx="minor">
            <a:schemeClr val="tx1"/>
          </a:fontRef>
        </p:style>
      </p:cxnSp>
      <p:sp>
        <p:nvSpPr>
          <p:cNvPr id="273" name="Rectangle 272">
            <a:extLst>
              <a:ext uri="{FF2B5EF4-FFF2-40B4-BE49-F238E27FC236}">
                <a16:creationId xmlns:a16="http://schemas.microsoft.com/office/drawing/2014/main" id="{961CE230-6761-41B3-B055-29F17BE96E01}"/>
              </a:ext>
            </a:extLst>
          </p:cNvPr>
          <p:cNvSpPr/>
          <p:nvPr/>
        </p:nvSpPr>
        <p:spPr>
          <a:xfrm>
            <a:off x="211560" y="5067127"/>
            <a:ext cx="4317019" cy="252000"/>
          </a:xfrm>
          <a:prstGeom prst="rect">
            <a:avLst/>
          </a:prstGeom>
          <a:solidFill>
            <a:schemeClr val="tx2">
              <a:lumMod val="75000"/>
              <a:lumOff val="25000"/>
            </a:schemeClr>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105592">
              <a:lnSpc>
                <a:spcPct val="95000"/>
              </a:lnSpc>
            </a:pPr>
            <a:r>
              <a:rPr lang="en-GB" sz="880" b="1" dirty="0">
                <a:solidFill>
                  <a:schemeClr val="bg1"/>
                </a:solidFill>
                <a:ea typeface="Jaldi" charset="0"/>
                <a:cs typeface="Jaldi" charset="0"/>
              </a:rPr>
              <a:t>Employee health: </a:t>
            </a:r>
            <a:r>
              <a:rPr lang="en-GB" sz="880" dirty="0">
                <a:solidFill>
                  <a:schemeClr val="bg1"/>
                </a:solidFill>
                <a:ea typeface="Jaldi" charset="0"/>
                <a:cs typeface="Jaldi" charset="0"/>
              </a:rPr>
              <a:t>How many workplace injuries and fatalities occurred.</a:t>
            </a:r>
            <a:endParaRPr lang="en-US" sz="880" dirty="0">
              <a:solidFill>
                <a:schemeClr val="bg1"/>
              </a:solidFill>
              <a:ea typeface="Jaldi" charset="0"/>
              <a:cs typeface="Jaldi" charset="0"/>
            </a:endParaRPr>
          </a:p>
        </p:txBody>
      </p:sp>
      <p:cxnSp>
        <p:nvCxnSpPr>
          <p:cNvPr id="385" name="Straight Connector 384">
            <a:extLst>
              <a:ext uri="{FF2B5EF4-FFF2-40B4-BE49-F238E27FC236}">
                <a16:creationId xmlns:a16="http://schemas.microsoft.com/office/drawing/2014/main" id="{FB56F27E-76C0-4671-81A0-F2D0DC139F48}"/>
              </a:ext>
            </a:extLst>
          </p:cNvPr>
          <p:cNvCxnSpPr>
            <a:cxnSpLocks/>
          </p:cNvCxnSpPr>
          <p:nvPr/>
        </p:nvCxnSpPr>
        <p:spPr>
          <a:xfrm>
            <a:off x="7628384" y="3950559"/>
            <a:ext cx="0" cy="83283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86" name="Straight Connector 385">
            <a:extLst>
              <a:ext uri="{FF2B5EF4-FFF2-40B4-BE49-F238E27FC236}">
                <a16:creationId xmlns:a16="http://schemas.microsoft.com/office/drawing/2014/main" id="{B90623C8-3C72-4BFD-82D2-6BFF367064EB}"/>
              </a:ext>
            </a:extLst>
          </p:cNvPr>
          <p:cNvCxnSpPr>
            <a:cxnSpLocks/>
          </p:cNvCxnSpPr>
          <p:nvPr/>
        </p:nvCxnSpPr>
        <p:spPr>
          <a:xfrm>
            <a:off x="5014457" y="4793779"/>
            <a:ext cx="773098"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a:extLst>
              <a:ext uri="{FF2B5EF4-FFF2-40B4-BE49-F238E27FC236}">
                <a16:creationId xmlns:a16="http://schemas.microsoft.com/office/drawing/2014/main" id="{774D5920-861C-420C-BBC2-A29D5E2AC2E1}"/>
              </a:ext>
            </a:extLst>
          </p:cNvPr>
          <p:cNvCxnSpPr>
            <a:cxnSpLocks/>
          </p:cNvCxnSpPr>
          <p:nvPr/>
        </p:nvCxnSpPr>
        <p:spPr>
          <a:xfrm>
            <a:off x="11316945" y="2356302"/>
            <a:ext cx="991959" cy="0"/>
          </a:xfrm>
          <a:prstGeom prst="line">
            <a:avLst/>
          </a:prstGeom>
          <a:ln w="6350">
            <a:solidFill>
              <a:srgbClr val="628A04"/>
            </a:solidFill>
          </a:ln>
          <a:effectLst/>
        </p:spPr>
        <p:style>
          <a:lnRef idx="2">
            <a:schemeClr val="accent1"/>
          </a:lnRef>
          <a:fillRef idx="0">
            <a:schemeClr val="accent1"/>
          </a:fillRef>
          <a:effectRef idx="1">
            <a:schemeClr val="accent1"/>
          </a:effectRef>
          <a:fontRef idx="minor">
            <a:schemeClr val="tx1"/>
          </a:fontRef>
        </p:style>
      </p:cxnSp>
      <p:sp>
        <p:nvSpPr>
          <p:cNvPr id="392" name="Rectangle 391">
            <a:extLst>
              <a:ext uri="{FF2B5EF4-FFF2-40B4-BE49-F238E27FC236}">
                <a16:creationId xmlns:a16="http://schemas.microsoft.com/office/drawing/2014/main" id="{EFE4F762-7FCB-4F79-B5BA-680C35E2F971}"/>
              </a:ext>
            </a:extLst>
          </p:cNvPr>
          <p:cNvSpPr/>
          <p:nvPr/>
        </p:nvSpPr>
        <p:spPr>
          <a:xfrm>
            <a:off x="11519785" y="7066869"/>
            <a:ext cx="3766358" cy="1274699"/>
          </a:xfrm>
          <a:prstGeom prst="rect">
            <a:avLst/>
          </a:prstGeom>
          <a:solidFill>
            <a:srgbClr val="357C94"/>
          </a:solid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117" tIns="28199" rIns="33839" bIns="22560" numCol="1" spcCol="0" rtlCol="0" fromWordArt="0" anchor="ctr" anchorCtr="0" forceAA="0" compatLnSpc="1">
            <a:prstTxWarp prst="textNoShape">
              <a:avLst/>
            </a:prstTxWarp>
            <a:noAutofit/>
          </a:bodyPr>
          <a:lstStyle/>
          <a:p>
            <a:pPr marL="72000" defTabSz="457200">
              <a:defRPr/>
            </a:pPr>
            <a:r>
              <a:rPr lang="en-CA" sz="900" i="0" dirty="0">
                <a:solidFill>
                  <a:schemeClr val="bg1"/>
                </a:solidFill>
                <a:latin typeface="Franklin Gothic Book" panose="020B0503020102020204" pitchFamily="34" charset="0"/>
                <a:cs typeface="Arial" panose="020B0604020202020204" pitchFamily="34" charset="0"/>
              </a:rPr>
              <a:t>The organization’s </a:t>
            </a:r>
            <a:r>
              <a:rPr lang="en-CA" sz="900" b="1" i="0" dirty="0">
                <a:solidFill>
                  <a:schemeClr val="bg1"/>
                </a:solidFill>
                <a:latin typeface="Franklin Gothic Book" panose="020B0503020102020204" pitchFamily="34" charset="0"/>
                <a:cs typeface="Arial" panose="020B0604020202020204" pitchFamily="34" charset="0"/>
              </a:rPr>
              <a:t>products and services (P/S)  </a:t>
            </a:r>
            <a:r>
              <a:rPr lang="en-CA" sz="900" b="0" i="0" dirty="0">
                <a:solidFill>
                  <a:schemeClr val="bg1"/>
                </a:solidFill>
                <a:latin typeface="Franklin Gothic Book" panose="020B0503020102020204" pitchFamily="34" charset="0"/>
                <a:cs typeface="Arial" panose="020B0604020202020204" pitchFamily="34" charset="0"/>
              </a:rPr>
              <a:t>help customers, and its </a:t>
            </a:r>
            <a:r>
              <a:rPr lang="en-CA" sz="900" b="1" i="0" dirty="0">
                <a:solidFill>
                  <a:schemeClr val="bg1"/>
                </a:solidFill>
                <a:latin typeface="Franklin Gothic Book" panose="020B0503020102020204" pitchFamily="34" charset="0"/>
                <a:cs typeface="Arial" panose="020B0604020202020204" pitchFamily="34" charset="0"/>
              </a:rPr>
              <a:t>donations</a:t>
            </a:r>
            <a:r>
              <a:rPr lang="en-CA" sz="900" b="0" i="0" dirty="0">
                <a:solidFill>
                  <a:schemeClr val="bg1"/>
                </a:solidFill>
                <a:latin typeface="Franklin Gothic Book" panose="020B0503020102020204" pitchFamily="34" charset="0"/>
                <a:cs typeface="Arial" panose="020B0604020202020204" pitchFamily="34" charset="0"/>
              </a:rPr>
              <a:t> help the equity-deserving, have the capacity and opportunity to:</a:t>
            </a:r>
          </a:p>
          <a:p>
            <a:pPr marL="171450" marR="0" indent="-825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CA" sz="900" i="0" dirty="0">
                <a:solidFill>
                  <a:schemeClr val="bg1"/>
                </a:solidFill>
                <a:latin typeface="Franklin Gothic Book" panose="020B0503020102020204" pitchFamily="34" charset="0"/>
                <a:cs typeface="Arial" panose="020B0604020202020204" pitchFamily="34" charset="0"/>
              </a:rPr>
              <a:t>Meet their basic needs</a:t>
            </a:r>
          </a:p>
          <a:p>
            <a:pPr marL="171450" marR="0" indent="-825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CA" sz="900" i="0" dirty="0">
                <a:solidFill>
                  <a:schemeClr val="bg1"/>
                </a:solidFill>
                <a:latin typeface="Franklin Gothic Book" panose="020B0503020102020204" pitchFamily="34" charset="0"/>
                <a:cs typeface="Arial" panose="020B0604020202020204" pitchFamily="34" charset="0"/>
              </a:rPr>
              <a:t>Live </a:t>
            </a:r>
            <a:r>
              <a:rPr lang="en-CA" sz="900" b="1" i="0" dirty="0">
                <a:solidFill>
                  <a:schemeClr val="bg1"/>
                </a:solidFill>
                <a:latin typeface="Franklin Gothic Book" panose="020B0503020102020204" pitchFamily="34" charset="0"/>
                <a:cs typeface="Arial" panose="020B0604020202020204" pitchFamily="34" charset="0"/>
              </a:rPr>
              <a:t>healthier and safer lives </a:t>
            </a:r>
          </a:p>
          <a:p>
            <a:pPr marL="171450" marR="0" indent="-825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CA" sz="900" dirty="0">
                <a:solidFill>
                  <a:schemeClr val="bg1"/>
                </a:solidFill>
                <a:latin typeface="Franklin Gothic Book" panose="020B0503020102020204" pitchFamily="34" charset="0"/>
                <a:cs typeface="Arial" panose="020B0604020202020204" pitchFamily="34" charset="0"/>
              </a:rPr>
              <a:t>L</a:t>
            </a:r>
            <a:r>
              <a:rPr lang="en-CA" sz="900" i="0" dirty="0">
                <a:solidFill>
                  <a:schemeClr val="bg1"/>
                </a:solidFill>
                <a:latin typeface="Franklin Gothic Book" panose="020B0503020102020204" pitchFamily="34" charset="0"/>
                <a:cs typeface="Arial" panose="020B0604020202020204" pitchFamily="34" charset="0"/>
              </a:rPr>
              <a:t>ive more </a:t>
            </a:r>
            <a:r>
              <a:rPr lang="en-CA" sz="900" b="1" i="0" dirty="0">
                <a:solidFill>
                  <a:schemeClr val="bg1"/>
                </a:solidFill>
                <a:latin typeface="Franklin Gothic Book" panose="020B0503020102020204" pitchFamily="34" charset="0"/>
                <a:cs typeface="Arial" panose="020B0604020202020204" pitchFamily="34" charset="0"/>
              </a:rPr>
              <a:t>empowered, self-supportive and informed lives</a:t>
            </a:r>
            <a:endParaRPr lang="en-CA" sz="900" i="0" dirty="0">
              <a:solidFill>
                <a:schemeClr val="bg1"/>
              </a:solidFill>
              <a:latin typeface="Franklin Gothic Book" panose="020B0503020102020204" pitchFamily="34" charset="0"/>
              <a:cs typeface="Arial" panose="020B0604020202020204" pitchFamily="34" charset="0"/>
            </a:endParaRPr>
          </a:p>
        </p:txBody>
      </p:sp>
      <p:grpSp>
        <p:nvGrpSpPr>
          <p:cNvPr id="202" name="Group 201">
            <a:extLst>
              <a:ext uri="{FF2B5EF4-FFF2-40B4-BE49-F238E27FC236}">
                <a16:creationId xmlns:a16="http://schemas.microsoft.com/office/drawing/2014/main" id="{D07C599A-0091-4316-A1A6-41FEBA0E9335}"/>
              </a:ext>
            </a:extLst>
          </p:cNvPr>
          <p:cNvGrpSpPr/>
          <p:nvPr/>
        </p:nvGrpSpPr>
        <p:grpSpPr>
          <a:xfrm>
            <a:off x="14500581" y="694399"/>
            <a:ext cx="544266" cy="705531"/>
            <a:chOff x="323528" y="1806622"/>
            <a:chExt cx="1246329" cy="1744587"/>
          </a:xfrm>
        </p:grpSpPr>
        <p:pic>
          <p:nvPicPr>
            <p:cNvPr id="203" name="Picture 202">
              <a:extLst>
                <a:ext uri="{FF2B5EF4-FFF2-40B4-BE49-F238E27FC236}">
                  <a16:creationId xmlns:a16="http://schemas.microsoft.com/office/drawing/2014/main" id="{A226EFF2-9F6E-4494-93C1-6286A3B13999}"/>
                </a:ext>
              </a:extLst>
            </p:cNvPr>
            <p:cNvPicPr>
              <a:picLocks noChangeAspect="1"/>
            </p:cNvPicPr>
            <p:nvPr/>
          </p:nvPicPr>
          <p:blipFill rotWithShape="1">
            <a:blip r:embed="rId4"/>
            <a:srcRect l="25186" t="29669" r="24416" b="32150"/>
            <a:stretch/>
          </p:blipFill>
          <p:spPr>
            <a:xfrm>
              <a:off x="323528" y="1806622"/>
              <a:ext cx="1242583" cy="727348"/>
            </a:xfrm>
            <a:prstGeom prst="rect">
              <a:avLst/>
            </a:prstGeom>
            <a:ln w="3175">
              <a:solidFill>
                <a:schemeClr val="tx1"/>
              </a:solidFill>
            </a:ln>
          </p:spPr>
        </p:pic>
        <p:pic>
          <p:nvPicPr>
            <p:cNvPr id="204" name="Picture 203">
              <a:extLst>
                <a:ext uri="{FF2B5EF4-FFF2-40B4-BE49-F238E27FC236}">
                  <a16:creationId xmlns:a16="http://schemas.microsoft.com/office/drawing/2014/main" id="{72CDA1AE-F15F-473C-ABE3-EA50A516DD02}"/>
                </a:ext>
              </a:extLst>
            </p:cNvPr>
            <p:cNvPicPr>
              <a:picLocks noChangeAspect="1"/>
            </p:cNvPicPr>
            <p:nvPr/>
          </p:nvPicPr>
          <p:blipFill rotWithShape="1">
            <a:blip r:embed="rId5"/>
            <a:srcRect l="19551" t="16562" r="19551" b="22700"/>
            <a:stretch/>
          </p:blipFill>
          <p:spPr>
            <a:xfrm>
              <a:off x="414148" y="2348880"/>
              <a:ext cx="1155709" cy="1202329"/>
            </a:xfrm>
            <a:prstGeom prst="ellipse">
              <a:avLst/>
            </a:prstGeom>
            <a:ln w="3175">
              <a:solidFill>
                <a:schemeClr val="tx1"/>
              </a:solidFill>
            </a:ln>
          </p:spPr>
        </p:pic>
        <p:pic>
          <p:nvPicPr>
            <p:cNvPr id="205" name="Picture 2" descr="United Nations Sustainable Development – 17 Goals to Transform Our ...">
              <a:extLst>
                <a:ext uri="{FF2B5EF4-FFF2-40B4-BE49-F238E27FC236}">
                  <a16:creationId xmlns:a16="http://schemas.microsoft.com/office/drawing/2014/main" id="{95D1E01F-B7AB-45AE-A787-B5E6ED025A1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9" y="2564904"/>
              <a:ext cx="630518" cy="657695"/>
            </a:xfrm>
            <a:prstGeom prst="ellipse">
              <a:avLst/>
            </a:prstGeom>
            <a:noFill/>
            <a:ln w="3175">
              <a:solidFill>
                <a:schemeClr val="tx1"/>
              </a:solidFill>
            </a:ln>
            <a:extLst>
              <a:ext uri="{909E8E84-426E-40DD-AFC4-6F175D3DCCD1}">
                <a14:hiddenFill xmlns:a14="http://schemas.microsoft.com/office/drawing/2010/main">
                  <a:solidFill>
                    <a:srgbClr val="FFFFFF"/>
                  </a:solidFill>
                </a14:hiddenFill>
              </a:ext>
            </a:extLst>
          </p:spPr>
        </p:pic>
      </p:grpSp>
      <p:cxnSp>
        <p:nvCxnSpPr>
          <p:cNvPr id="206" name="Straight Connector 205">
            <a:extLst>
              <a:ext uri="{FF2B5EF4-FFF2-40B4-BE49-F238E27FC236}">
                <a16:creationId xmlns:a16="http://schemas.microsoft.com/office/drawing/2014/main" id="{BA141E3D-575F-4F7F-87F7-1B68C5087352}"/>
              </a:ext>
            </a:extLst>
          </p:cNvPr>
          <p:cNvCxnSpPr>
            <a:cxnSpLocks/>
          </p:cNvCxnSpPr>
          <p:nvPr/>
        </p:nvCxnSpPr>
        <p:spPr>
          <a:xfrm>
            <a:off x="6883578" y="4783389"/>
            <a:ext cx="7448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284" name="Rectangle 283">
            <a:extLst>
              <a:ext uri="{FF2B5EF4-FFF2-40B4-BE49-F238E27FC236}">
                <a16:creationId xmlns:a16="http://schemas.microsoft.com/office/drawing/2014/main" id="{3DD1F0D2-4FCA-4E69-9FC2-46DC74E51760}"/>
              </a:ext>
            </a:extLst>
          </p:cNvPr>
          <p:cNvSpPr/>
          <p:nvPr/>
        </p:nvSpPr>
        <p:spPr>
          <a:xfrm>
            <a:off x="5014457" y="4616756"/>
            <a:ext cx="2537325" cy="317130"/>
          </a:xfrm>
          <a:prstGeom prst="rect">
            <a:avLst/>
          </a:prstGeom>
          <a:solidFill>
            <a:srgbClr val="67A4E7"/>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881" b="1" dirty="0"/>
              <a:t>Financial security: </a:t>
            </a:r>
            <a:r>
              <a:rPr lang="en-CA" sz="881" dirty="0"/>
              <a:t>Living wage; bonuses; worker ownership &amp; </a:t>
            </a:r>
            <a:r>
              <a:rPr lang="en-CA" sz="881" dirty="0" err="1"/>
              <a:t>ESOPs</a:t>
            </a:r>
            <a:r>
              <a:rPr lang="en-CA" sz="881" dirty="0"/>
              <a:t>; retirement plan</a:t>
            </a:r>
          </a:p>
        </p:txBody>
      </p:sp>
      <p:cxnSp>
        <p:nvCxnSpPr>
          <p:cNvPr id="209" name="Straight Connector 208">
            <a:extLst>
              <a:ext uri="{FF2B5EF4-FFF2-40B4-BE49-F238E27FC236}">
                <a16:creationId xmlns:a16="http://schemas.microsoft.com/office/drawing/2014/main" id="{79B5BF7B-5D72-49E7-98B7-0214A83F08E9}"/>
              </a:ext>
            </a:extLst>
          </p:cNvPr>
          <p:cNvCxnSpPr>
            <a:cxnSpLocks/>
          </p:cNvCxnSpPr>
          <p:nvPr/>
        </p:nvCxnSpPr>
        <p:spPr>
          <a:xfrm>
            <a:off x="7812416" y="6535976"/>
            <a:ext cx="8976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cxnSp>
        <p:nvCxnSpPr>
          <p:cNvPr id="210" name="Straight Connector 209">
            <a:extLst>
              <a:ext uri="{FF2B5EF4-FFF2-40B4-BE49-F238E27FC236}">
                <a16:creationId xmlns:a16="http://schemas.microsoft.com/office/drawing/2014/main" id="{9B8C9F8E-315A-48BD-8B99-4244993352D9}"/>
              </a:ext>
            </a:extLst>
          </p:cNvPr>
          <p:cNvCxnSpPr>
            <a:cxnSpLocks/>
          </p:cNvCxnSpPr>
          <p:nvPr/>
        </p:nvCxnSpPr>
        <p:spPr>
          <a:xfrm>
            <a:off x="7806825" y="6325344"/>
            <a:ext cx="897606" cy="0"/>
          </a:xfrm>
          <a:prstGeom prst="line">
            <a:avLst/>
          </a:prstGeom>
          <a:ln w="6350">
            <a:solidFill>
              <a:srgbClr val="347C94"/>
            </a:solidFill>
          </a:ln>
          <a:effectLst/>
        </p:spPr>
        <p:style>
          <a:lnRef idx="2">
            <a:schemeClr val="accent1"/>
          </a:lnRef>
          <a:fillRef idx="0">
            <a:schemeClr val="accent1"/>
          </a:fillRef>
          <a:effectRef idx="1">
            <a:schemeClr val="accent1"/>
          </a:effectRef>
          <a:fontRef idx="minor">
            <a:schemeClr val="tx1"/>
          </a:fontRef>
        </p:style>
      </p:cxnSp>
      <p:sp>
        <p:nvSpPr>
          <p:cNvPr id="308" name="Rectangle 307">
            <a:extLst>
              <a:ext uri="{FF2B5EF4-FFF2-40B4-BE49-F238E27FC236}">
                <a16:creationId xmlns:a16="http://schemas.microsoft.com/office/drawing/2014/main" id="{B5DF3A28-C802-4B4D-B1DA-D383EF9BED53}"/>
              </a:ext>
            </a:extLst>
          </p:cNvPr>
          <p:cNvSpPr/>
          <p:nvPr/>
        </p:nvSpPr>
        <p:spPr>
          <a:xfrm>
            <a:off x="7953527" y="6435805"/>
            <a:ext cx="3197107" cy="158565"/>
          </a:xfrm>
          <a:prstGeom prst="rect">
            <a:avLst/>
          </a:prstGeom>
          <a:solidFill>
            <a:srgbClr val="78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Serving underserved populations</a:t>
            </a:r>
            <a:endParaRPr lang="en-CA" sz="771" dirty="0"/>
          </a:p>
        </p:txBody>
      </p:sp>
      <p:sp>
        <p:nvSpPr>
          <p:cNvPr id="267" name="Rectangle 266">
            <a:extLst>
              <a:ext uri="{FF2B5EF4-FFF2-40B4-BE49-F238E27FC236}">
                <a16:creationId xmlns:a16="http://schemas.microsoft.com/office/drawing/2014/main" id="{7BD312D0-BED9-4863-9EC2-EB88027AB79B}"/>
              </a:ext>
            </a:extLst>
          </p:cNvPr>
          <p:cNvSpPr/>
          <p:nvPr/>
        </p:nvSpPr>
        <p:spPr>
          <a:xfrm>
            <a:off x="7953527" y="6223853"/>
            <a:ext cx="3197106" cy="158565"/>
          </a:xfrm>
          <a:prstGeom prst="rect">
            <a:avLst/>
          </a:prstGeom>
          <a:solidFill>
            <a:srgbClr val="78B8CF"/>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b="1" dirty="0"/>
              <a:t>Basic services for the underserved</a:t>
            </a:r>
            <a:endParaRPr lang="en-CA" sz="771" dirty="0"/>
          </a:p>
        </p:txBody>
      </p:sp>
      <p:sp>
        <p:nvSpPr>
          <p:cNvPr id="309" name="Rectangle 308">
            <a:extLst>
              <a:ext uri="{FF2B5EF4-FFF2-40B4-BE49-F238E27FC236}">
                <a16:creationId xmlns:a16="http://schemas.microsoft.com/office/drawing/2014/main" id="{E8D7E7F3-33F0-47B5-96A9-3BACC1E08E06}"/>
              </a:ext>
            </a:extLst>
          </p:cNvPr>
          <p:cNvSpPr/>
          <p:nvPr/>
        </p:nvSpPr>
        <p:spPr>
          <a:xfrm>
            <a:off x="7956658" y="4093096"/>
            <a:ext cx="3197106" cy="277489"/>
          </a:xfrm>
          <a:prstGeom prst="rect">
            <a:avLst/>
          </a:prstGeom>
          <a:solidFill>
            <a:schemeClr val="accent4">
              <a:lumMod val="20000"/>
              <a:lumOff val="80000"/>
            </a:schemeClr>
          </a:solidFill>
          <a:ln w="3175">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r>
              <a:rPr lang="en-CA" sz="771" dirty="0"/>
              <a:t>P/S provide income generating activities and </a:t>
            </a:r>
            <a:r>
              <a:rPr lang="en-CA" sz="771" b="1" dirty="0"/>
              <a:t>economic empowerment for underserved individuals</a:t>
            </a:r>
          </a:p>
        </p:txBody>
      </p:sp>
      <p:sp>
        <p:nvSpPr>
          <p:cNvPr id="188" name="Rectangle 187">
            <a:extLst>
              <a:ext uri="{FF2B5EF4-FFF2-40B4-BE49-F238E27FC236}">
                <a16:creationId xmlns:a16="http://schemas.microsoft.com/office/drawing/2014/main" id="{EE29C0ED-5237-4C27-8E41-A639E861B4B5}"/>
              </a:ext>
            </a:extLst>
          </p:cNvPr>
          <p:cNvSpPr/>
          <p:nvPr/>
        </p:nvSpPr>
        <p:spPr>
          <a:xfrm>
            <a:off x="210254" y="7342157"/>
            <a:ext cx="4304077" cy="1856197"/>
          </a:xfrm>
          <a:prstGeom prst="rect">
            <a:avLst/>
          </a:prstGeom>
          <a:solidFill>
            <a:srgbClr val="357D94"/>
          </a:solidFill>
          <a:ln w="12700" cap="flat" cmpd="sng" algn="ctr">
            <a:solidFill>
              <a:srgbClr val="FFFFFF"/>
            </a:solidFill>
            <a:prstDash val="solid"/>
          </a:ln>
          <a:effectLst/>
        </p:spPr>
        <p:txBody>
          <a:bodyPr rot="0" spcFirstLastPara="0" vertOverflow="overflow" horzOverflow="overflow" vert="horz" wrap="square" lIns="40973" tIns="25609" rIns="30731" bIns="20488" numCol="1" spcCol="0" rtlCol="0" fromWordArt="0" anchor="ctr" anchorCtr="0" forceAA="0" compatLnSpc="1">
            <a:prstTxWarp prst="textNoShape">
              <a:avLst/>
            </a:prstTxWarp>
            <a:noAutofit/>
          </a:bodyPr>
          <a:lstStyle/>
          <a:p>
            <a:pPr marL="95897" marR="0" lvl="0" indent="0" algn="l" defTabSz="914396" rtl="0" eaLnBrk="1" fontAlgn="base" latinLnBrk="0" hangingPunct="1">
              <a:lnSpc>
                <a:spcPct val="95000"/>
              </a:lnSpc>
              <a:spcBef>
                <a:spcPct val="0"/>
              </a:spcBef>
              <a:spcAft>
                <a:spcPct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Franklin Gothic Book" panose="020B0503020102020204" pitchFamily="34" charset="0"/>
                <a:ea typeface="Jaldi" charset="0"/>
                <a:cs typeface="Jaldi" charset="0"/>
              </a:rPr>
              <a:t>Community</a:t>
            </a:r>
          </a:p>
          <a:p>
            <a:pPr marL="177800" marR="0" lvl="0" indent="-82550" algn="l" defTabSz="914396" rtl="0" eaLnBrk="1" fontAlgn="base" latinLnBrk="0" hangingPunct="1">
              <a:lnSpc>
                <a:spcPct val="95000"/>
              </a:lnSpc>
              <a:spcBef>
                <a:spcPts val="600"/>
              </a:spcBef>
              <a:spcAft>
                <a:spcPct val="0"/>
              </a:spcAft>
              <a:buClrTx/>
              <a:buSzTx/>
              <a:buFont typeface="Arial" panose="020B0604020202020204" pitchFamily="34" charset="0"/>
              <a:buChar char="•"/>
              <a:tabLst/>
              <a:defRPr/>
            </a:pPr>
            <a:r>
              <a:rPr kumimoji="0" lang="en-CA" sz="1050" b="0" i="0" u="none" strike="noStrike" kern="0" cap="none" spc="0" normalizeH="0" baseline="0" noProof="0" dirty="0">
                <a:ln>
                  <a:noFill/>
                </a:ln>
                <a:solidFill>
                  <a:srgbClr val="FFFFFF"/>
                </a:solidFill>
                <a:effectLst/>
                <a:uLnTx/>
                <a:uFillTx/>
                <a:latin typeface="Franklin Gothic Book" panose="020B0503020102020204" pitchFamily="34" charset="0"/>
                <a:ea typeface="Jaldi" charset="0"/>
                <a:cs typeface="Jaldi" charset="0"/>
              </a:rPr>
              <a:t>Community building</a:t>
            </a:r>
          </a:p>
          <a:p>
            <a:pPr marL="177800" marR="0" lvl="0" indent="-82550" algn="l" defTabSz="914396" rtl="0" eaLnBrk="1" fontAlgn="base" latinLnBrk="0" hangingPunct="1">
              <a:lnSpc>
                <a:spcPct val="95000"/>
              </a:lnSpc>
              <a:spcBef>
                <a:spcPts val="600"/>
              </a:spcBef>
              <a:spcAft>
                <a:spcPct val="0"/>
              </a:spcAft>
              <a:buClrTx/>
              <a:buSzTx/>
              <a:buFont typeface="Arial" panose="020B0604020202020204" pitchFamily="34" charset="0"/>
              <a:buChar char="•"/>
              <a:tabLst/>
              <a:defRPr/>
            </a:pPr>
            <a:r>
              <a:rPr kumimoji="0" lang="en-CA" sz="1050" b="0" i="0" u="none" strike="noStrike" kern="0" cap="none" spc="0" normalizeH="0" baseline="0" noProof="0" dirty="0">
                <a:ln>
                  <a:noFill/>
                </a:ln>
                <a:solidFill>
                  <a:srgbClr val="FFFFFF"/>
                </a:solidFill>
                <a:effectLst/>
                <a:uLnTx/>
                <a:uFillTx/>
                <a:latin typeface="Franklin Gothic Book" panose="020B0503020102020204" pitchFamily="34" charset="0"/>
                <a:ea typeface="Jaldi" charset="0"/>
                <a:cs typeface="Jaldi" charset="0"/>
              </a:rPr>
              <a:t>Ethical handling of community concerns</a:t>
            </a:r>
          </a:p>
          <a:p>
            <a:pPr marL="177800" marR="0" lvl="0" indent="-82550" algn="l" defTabSz="914396" rtl="0" eaLnBrk="1" fontAlgn="base" latinLnBrk="0" hangingPunct="1">
              <a:lnSpc>
                <a:spcPct val="95000"/>
              </a:lnSpc>
              <a:spcBef>
                <a:spcPts val="600"/>
              </a:spcBef>
              <a:spcAft>
                <a:spcPct val="0"/>
              </a:spcAft>
              <a:buClrTx/>
              <a:buSzTx/>
              <a:buFont typeface="Arial" panose="020B0604020202020204" pitchFamily="34" charset="0"/>
              <a:buChar char="•"/>
              <a:tabLst/>
              <a:defRPr/>
            </a:pPr>
            <a:r>
              <a:rPr kumimoji="0" lang="en-CA" sz="1050" b="0" i="0" u="none" strike="noStrike" kern="0" cap="none" spc="0" normalizeH="0" baseline="0" noProof="0" dirty="0">
                <a:ln>
                  <a:noFill/>
                </a:ln>
                <a:solidFill>
                  <a:srgbClr val="FFFFFF"/>
                </a:solidFill>
                <a:effectLst/>
                <a:uLnTx/>
                <a:uFillTx/>
                <a:latin typeface="Franklin Gothic Book" panose="020B0503020102020204" pitchFamily="34" charset="0"/>
                <a:ea typeface="Jaldi" charset="0"/>
                <a:cs typeface="Jaldi" charset="0"/>
              </a:rPr>
              <a:t>Ethical handling of customer concerns</a:t>
            </a:r>
          </a:p>
          <a:p>
            <a:pPr marL="177800" marR="0" lvl="0" indent="-82550" algn="l" defTabSz="914396" rtl="0" eaLnBrk="1" fontAlgn="base" latinLnBrk="0" hangingPunct="1">
              <a:lnSpc>
                <a:spcPct val="95000"/>
              </a:lnSpc>
              <a:spcBef>
                <a:spcPts val="600"/>
              </a:spcBef>
              <a:spcAft>
                <a:spcPct val="0"/>
              </a:spcAft>
              <a:buClrTx/>
              <a:buSzTx/>
              <a:buFont typeface="Arial" panose="020B0604020202020204" pitchFamily="34" charset="0"/>
              <a:buChar char="•"/>
              <a:tabLst/>
              <a:defRPr/>
            </a:pPr>
            <a:r>
              <a:rPr kumimoji="0" lang="en-CA" sz="1050" b="0" i="0" u="none" strike="noStrike" kern="0" cap="none" spc="0" normalizeH="0" baseline="0" noProof="0" dirty="0">
                <a:ln>
                  <a:noFill/>
                </a:ln>
                <a:solidFill>
                  <a:srgbClr val="FFFFFF"/>
                </a:solidFill>
                <a:effectLst/>
                <a:uLnTx/>
                <a:uFillTx/>
                <a:latin typeface="Franklin Gothic Book" panose="020B0503020102020204" pitchFamily="34" charset="0"/>
                <a:ea typeface="Jaldi" charset="0"/>
                <a:cs typeface="Jaldi" charset="0"/>
              </a:rPr>
              <a:t>Ethical payment of taxes</a:t>
            </a:r>
          </a:p>
          <a:p>
            <a:pPr marL="177800" marR="0" lvl="0" indent="-82550" algn="l" defTabSz="914396" rtl="0" eaLnBrk="1" fontAlgn="base" latinLnBrk="0" hangingPunct="1">
              <a:lnSpc>
                <a:spcPct val="95000"/>
              </a:lnSpc>
              <a:spcBef>
                <a:spcPts val="600"/>
              </a:spcBef>
              <a:spcAft>
                <a:spcPct val="0"/>
              </a:spcAft>
              <a:buClrTx/>
              <a:buSzTx/>
              <a:buFont typeface="Arial" panose="020B0604020202020204" pitchFamily="34" charset="0"/>
              <a:buChar char="•"/>
              <a:tabLst/>
              <a:defRPr/>
            </a:pPr>
            <a:r>
              <a:rPr kumimoji="0" lang="en-CA" sz="1050" b="0" i="0" u="none" strike="noStrike" kern="0" cap="none" spc="0" normalizeH="0" baseline="0" noProof="0" dirty="0">
                <a:ln>
                  <a:noFill/>
                </a:ln>
                <a:solidFill>
                  <a:srgbClr val="FFFFFF"/>
                </a:solidFill>
                <a:effectLst/>
                <a:uLnTx/>
                <a:uFillTx/>
                <a:latin typeface="Franklin Gothic Book" panose="020B0503020102020204" pitchFamily="34" charset="0"/>
                <a:ea typeface="Jaldi" charset="0"/>
                <a:cs typeface="Jaldi" charset="0"/>
              </a:rPr>
              <a:t>Ethical lobbying</a:t>
            </a:r>
          </a:p>
          <a:p>
            <a:pPr marL="177800" marR="0" lvl="0" indent="-82550" algn="l" defTabSz="914396" rtl="0" eaLnBrk="1" fontAlgn="base" latinLnBrk="0" hangingPunct="1">
              <a:lnSpc>
                <a:spcPct val="95000"/>
              </a:lnSpc>
              <a:spcBef>
                <a:spcPts val="600"/>
              </a:spcBef>
              <a:spcAft>
                <a:spcPct val="0"/>
              </a:spcAft>
              <a:buClrTx/>
              <a:buSzTx/>
              <a:buFont typeface="Arial" panose="020B0604020202020204" pitchFamily="34" charset="0"/>
              <a:buChar char="•"/>
              <a:tabLst/>
              <a:defRPr/>
            </a:pPr>
            <a:r>
              <a:rPr kumimoji="0" lang="en-CA" sz="1050" b="0" i="0" u="none" strike="noStrike" kern="0" cap="none" spc="0" normalizeH="0" baseline="0" noProof="0" dirty="0">
                <a:ln>
                  <a:noFill/>
                </a:ln>
                <a:solidFill>
                  <a:srgbClr val="FFFFFF"/>
                </a:solidFill>
                <a:effectLst/>
                <a:uLnTx/>
                <a:uFillTx/>
                <a:latin typeface="Franklin Gothic Book" panose="020B0503020102020204" pitchFamily="34" charset="0"/>
                <a:ea typeface="Jaldi" charset="0"/>
                <a:cs typeface="Jaldi" charset="0"/>
              </a:rPr>
              <a:t>Ethical investments</a:t>
            </a:r>
            <a:endParaRPr kumimoji="0" lang="en-US" sz="1050" b="0" i="0" u="none" strike="noStrike" kern="0" cap="none" spc="0" normalizeH="0" baseline="0" noProof="0" dirty="0">
              <a:ln>
                <a:noFill/>
              </a:ln>
              <a:solidFill>
                <a:srgbClr val="FFFFFF"/>
              </a:solidFill>
              <a:effectLst/>
              <a:uLnTx/>
              <a:uFillTx/>
              <a:latin typeface="Franklin Gothic Book" panose="020B0503020102020204" pitchFamily="34" charset="0"/>
              <a:ea typeface="Jaldi" charset="0"/>
              <a:cs typeface="Jaldi" charset="0"/>
            </a:endParaRPr>
          </a:p>
        </p:txBody>
      </p:sp>
    </p:spTree>
    <p:extLst>
      <p:ext uri="{BB962C8B-B14F-4D97-AF65-F5344CB8AC3E}">
        <p14:creationId xmlns:p14="http://schemas.microsoft.com/office/powerpoint/2010/main" val="3750042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DVSHAPEID" val="RRuN1ewrxHd7cL4J2VHLsZ"/>
</p:tagLst>
</file>

<file path=ppt/tags/tag2.xml><?xml version="1.0" encoding="utf-8"?>
<p:tagLst xmlns:a="http://schemas.openxmlformats.org/drawingml/2006/main" xmlns:r="http://schemas.openxmlformats.org/officeDocument/2006/relationships" xmlns:p="http://schemas.openxmlformats.org/presentationml/2006/main">
  <p:tag name="DVSHAPEID" val="RRuN1ewrxHd7cL4J2VHLsZ"/>
</p:tagLst>
</file>

<file path=ppt/theme/theme1.xml><?xml version="1.0" encoding="utf-8"?>
<a:theme xmlns:a="http://schemas.openxmlformats.org/drawingml/2006/main" name="White Theme">
  <a:themeElements>
    <a:clrScheme name="Future-Fit New">
      <a:dk1>
        <a:srgbClr val="000000"/>
      </a:dk1>
      <a:lt1>
        <a:srgbClr val="FFFFFF"/>
      </a:lt1>
      <a:dk2>
        <a:srgbClr val="09213B"/>
      </a:dk2>
      <a:lt2>
        <a:srgbClr val="D5EDF4"/>
      </a:lt2>
      <a:accent1>
        <a:srgbClr val="4BA3C0"/>
      </a:accent1>
      <a:accent2>
        <a:srgbClr val="424242"/>
      </a:accent2>
      <a:accent3>
        <a:srgbClr val="FF9E00"/>
      </a:accent3>
      <a:accent4>
        <a:srgbClr val="FFB400"/>
      </a:accent4>
      <a:accent5>
        <a:srgbClr val="7EB606"/>
      </a:accent5>
      <a:accent6>
        <a:srgbClr val="C00000"/>
      </a:accent6>
      <a:hlink>
        <a:srgbClr val="2C7C9F"/>
      </a:hlink>
      <a:folHlink>
        <a:srgbClr val="2C7C9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a:defPPr>
      </a:lstStyle>
      <a:style>
        <a:lnRef idx="2">
          <a:schemeClr val="accent1"/>
        </a:lnRef>
        <a:fillRef idx="0">
          <a:schemeClr val="accent1"/>
        </a:fillRef>
        <a:effectRef idx="1">
          <a:schemeClr val="accent1"/>
        </a:effectRef>
        <a:fontRef idx="minor">
          <a:schemeClr val="tx1"/>
        </a:fontRef>
      </a:style>
    </a:spDef>
    <a:lnDef>
      <a:spPr>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Autofit/>
      </a:bodyPr>
      <a:lstStyle>
        <a:defPPr>
          <a:defRPr sz="16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20131023 ES Transparency &amp; System Change.thmx</Template>
  <TotalTime>52036</TotalTime>
  <Words>1066</Words>
  <Application>Microsoft Office PowerPoint</Application>
  <PresentationFormat>Custom</PresentationFormat>
  <Paragraphs>93</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Franklin Gothic Book</vt:lpstr>
      <vt:lpstr>Jaldi</vt:lpstr>
      <vt:lpstr>Lucida Grande</vt:lpstr>
      <vt:lpstr>Open Sans</vt:lpstr>
      <vt:lpstr>Wingdings</vt:lpstr>
      <vt:lpstr>White Theme</vt:lpstr>
      <vt:lpstr>PowerPoint Presentation</vt:lpstr>
      <vt:lpstr>Science-Based F2B2 Goals Align with B Corp BIA Goals and IBMs</vt:lpstr>
    </vt:vector>
  </TitlesOfParts>
  <Company>SustainAbility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Geoff Kendall</dc:creator>
  <cp:lastModifiedBy>Bob Willard</cp:lastModifiedBy>
  <cp:revision>2206</cp:revision>
  <cp:lastPrinted>2018-02-18T18:02:08Z</cp:lastPrinted>
  <dcterms:created xsi:type="dcterms:W3CDTF">2014-05-29T07:32:58Z</dcterms:created>
  <dcterms:modified xsi:type="dcterms:W3CDTF">2023-08-28T22:11:45Z</dcterms:modified>
</cp:coreProperties>
</file>